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10287000" cy="13335000"/>
  <p:notesSz cx="6858000" cy="9144000"/>
  <p:embeddedFontLst>
    <p:embeddedFont>
      <p:font typeface="Arial Bold" panose="020B0604020202020204" charset="0"/>
      <p:regular r:id="rId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0" d="100"/>
          <a:sy n="40" d="100"/>
        </p:scale>
        <p:origin x="2530"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font" Target="fonts/font1.fntdata"/><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hyperlink" Target="http://portal.bu.ufsc.br/normalizaca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3959118" y="-3959118"/>
            <a:ext cx="2368763" cy="10287000"/>
            <a:chOff x="0" y="0"/>
            <a:chExt cx="3509279" cy="15240000"/>
          </a:xfrm>
        </p:grpSpPr>
        <p:sp>
          <p:nvSpPr>
            <p:cNvPr id="3" name="Freeform 3"/>
            <p:cNvSpPr/>
            <p:nvPr/>
          </p:nvSpPr>
          <p:spPr>
            <a:xfrm>
              <a:off x="0" y="0"/>
              <a:ext cx="3509279" cy="15240000"/>
            </a:xfrm>
            <a:custGeom>
              <a:avLst/>
              <a:gdLst/>
              <a:ahLst/>
              <a:cxnLst/>
              <a:rect l="l" t="t" r="r" b="b"/>
              <a:pathLst>
                <a:path w="3509279" h="15240000">
                  <a:moveTo>
                    <a:pt x="0" y="0"/>
                  </a:moveTo>
                  <a:lnTo>
                    <a:pt x="3509279" y="0"/>
                  </a:lnTo>
                  <a:lnTo>
                    <a:pt x="3509279" y="15240000"/>
                  </a:lnTo>
                  <a:lnTo>
                    <a:pt x="0" y="15240000"/>
                  </a:lnTo>
                  <a:close/>
                </a:path>
              </a:pathLst>
            </a:custGeom>
            <a:solidFill>
              <a:srgbClr val="002060"/>
            </a:solidFill>
          </p:spPr>
          <p:txBody>
            <a:bodyPr/>
            <a:lstStyle/>
            <a:p>
              <a:endParaRPr lang="pt-BR"/>
            </a:p>
          </p:txBody>
        </p:sp>
        <p:sp>
          <p:nvSpPr>
            <p:cNvPr id="4" name="TextBox 4"/>
            <p:cNvSpPr txBox="1"/>
            <p:nvPr/>
          </p:nvSpPr>
          <p:spPr>
            <a:xfrm>
              <a:off x="0" y="19050"/>
              <a:ext cx="3509279" cy="15220950"/>
            </a:xfrm>
            <a:prstGeom prst="rect">
              <a:avLst/>
            </a:prstGeom>
          </p:spPr>
          <p:txBody>
            <a:bodyPr lIns="50800" tIns="50800" rIns="50800" bIns="50800" rtlCol="0" anchor="ctr"/>
            <a:lstStyle/>
            <a:p>
              <a:pPr algn="ctr">
                <a:lnSpc>
                  <a:spcPts val="395"/>
                </a:lnSpc>
              </a:pPr>
              <a:endParaRPr/>
            </a:p>
          </p:txBody>
        </p:sp>
      </p:grpSp>
      <p:grpSp>
        <p:nvGrpSpPr>
          <p:cNvPr id="5" name="Group 5"/>
          <p:cNvGrpSpPr/>
          <p:nvPr/>
        </p:nvGrpSpPr>
        <p:grpSpPr>
          <a:xfrm>
            <a:off x="4037526" y="377131"/>
            <a:ext cx="5801676" cy="1788504"/>
            <a:chOff x="0" y="0"/>
            <a:chExt cx="7735568" cy="2384672"/>
          </a:xfrm>
        </p:grpSpPr>
        <p:sp>
          <p:nvSpPr>
            <p:cNvPr id="6" name="Freeform 6"/>
            <p:cNvSpPr/>
            <p:nvPr/>
          </p:nvSpPr>
          <p:spPr>
            <a:xfrm>
              <a:off x="0" y="0"/>
              <a:ext cx="6482132" cy="1665914"/>
            </a:xfrm>
            <a:custGeom>
              <a:avLst/>
              <a:gdLst/>
              <a:ahLst/>
              <a:cxnLst/>
              <a:rect l="l" t="t" r="r" b="b"/>
              <a:pathLst>
                <a:path w="6482132" h="1665914">
                  <a:moveTo>
                    <a:pt x="0" y="0"/>
                  </a:moveTo>
                  <a:lnTo>
                    <a:pt x="6482132" y="0"/>
                  </a:lnTo>
                  <a:lnTo>
                    <a:pt x="6482132" y="1665914"/>
                  </a:lnTo>
                  <a:lnTo>
                    <a:pt x="0" y="1665914"/>
                  </a:lnTo>
                  <a:lnTo>
                    <a:pt x="0" y="0"/>
                  </a:lnTo>
                  <a:close/>
                </a:path>
              </a:pathLst>
            </a:custGeom>
            <a:blipFill>
              <a:blip r:embed="rId2"/>
              <a:stretch>
                <a:fillRect l="-10579" t="-22819" r="-9484" b="-344351"/>
              </a:stretch>
            </a:blipFill>
          </p:spPr>
          <p:txBody>
            <a:bodyPr/>
            <a:lstStyle/>
            <a:p>
              <a:endParaRPr lang="pt-BR"/>
            </a:p>
          </p:txBody>
        </p:sp>
        <p:sp>
          <p:nvSpPr>
            <p:cNvPr id="7" name="Freeform 7"/>
            <p:cNvSpPr/>
            <p:nvPr/>
          </p:nvSpPr>
          <p:spPr>
            <a:xfrm>
              <a:off x="253209" y="1665914"/>
              <a:ext cx="5975713" cy="718758"/>
            </a:xfrm>
            <a:custGeom>
              <a:avLst/>
              <a:gdLst/>
              <a:ahLst/>
              <a:cxnLst/>
              <a:rect l="l" t="t" r="r" b="b"/>
              <a:pathLst>
                <a:path w="5975713" h="718758">
                  <a:moveTo>
                    <a:pt x="0" y="0"/>
                  </a:moveTo>
                  <a:lnTo>
                    <a:pt x="5975714" y="0"/>
                  </a:lnTo>
                  <a:lnTo>
                    <a:pt x="5975714" y="718758"/>
                  </a:lnTo>
                  <a:lnTo>
                    <a:pt x="0" y="718758"/>
                  </a:lnTo>
                  <a:lnTo>
                    <a:pt x="0" y="0"/>
                  </a:lnTo>
                  <a:close/>
                </a:path>
              </a:pathLst>
            </a:custGeom>
            <a:blipFill>
              <a:blip r:embed="rId2"/>
              <a:stretch>
                <a:fillRect l="-27388" t="-1128424" r="-30826" b="-86964"/>
              </a:stretch>
            </a:blipFill>
          </p:spPr>
          <p:txBody>
            <a:bodyPr/>
            <a:lstStyle/>
            <a:p>
              <a:endParaRPr lang="pt-BR"/>
            </a:p>
          </p:txBody>
        </p:sp>
        <p:sp>
          <p:nvSpPr>
            <p:cNvPr id="8" name="Freeform 8"/>
            <p:cNvSpPr/>
            <p:nvPr/>
          </p:nvSpPr>
          <p:spPr>
            <a:xfrm rot="5400000">
              <a:off x="5930074" y="579178"/>
              <a:ext cx="2225237" cy="1385750"/>
            </a:xfrm>
            <a:custGeom>
              <a:avLst/>
              <a:gdLst/>
              <a:ahLst/>
              <a:cxnLst/>
              <a:rect l="l" t="t" r="r" b="b"/>
              <a:pathLst>
                <a:path w="2225237" h="1385750">
                  <a:moveTo>
                    <a:pt x="0" y="0"/>
                  </a:moveTo>
                  <a:lnTo>
                    <a:pt x="2225238" y="0"/>
                  </a:lnTo>
                  <a:lnTo>
                    <a:pt x="2225238" y="1385750"/>
                  </a:lnTo>
                  <a:lnTo>
                    <a:pt x="0" y="1385750"/>
                  </a:lnTo>
                  <a:lnTo>
                    <a:pt x="0" y="0"/>
                  </a:lnTo>
                  <a:close/>
                </a:path>
              </a:pathLst>
            </a:custGeom>
            <a:blipFill>
              <a:blip r:embed="rId2"/>
              <a:stretch>
                <a:fillRect l="-280286" t="-161803" r="-33549" b="-402734"/>
              </a:stretch>
            </a:blipFill>
          </p:spPr>
          <p:txBody>
            <a:bodyPr/>
            <a:lstStyle/>
            <a:p>
              <a:endParaRPr lang="pt-BR"/>
            </a:p>
          </p:txBody>
        </p:sp>
      </p:grpSp>
      <p:grpSp>
        <p:nvGrpSpPr>
          <p:cNvPr id="9" name="Group 9"/>
          <p:cNvGrpSpPr/>
          <p:nvPr/>
        </p:nvGrpSpPr>
        <p:grpSpPr>
          <a:xfrm>
            <a:off x="594247" y="152930"/>
            <a:ext cx="3235134" cy="2003550"/>
            <a:chOff x="0" y="0"/>
            <a:chExt cx="4313512" cy="2671400"/>
          </a:xfrm>
        </p:grpSpPr>
        <p:sp>
          <p:nvSpPr>
            <p:cNvPr id="10" name="Freeform 10"/>
            <p:cNvSpPr/>
            <p:nvPr/>
          </p:nvSpPr>
          <p:spPr>
            <a:xfrm>
              <a:off x="0" y="64070"/>
              <a:ext cx="4313512" cy="2607329"/>
            </a:xfrm>
            <a:custGeom>
              <a:avLst/>
              <a:gdLst/>
              <a:ahLst/>
              <a:cxnLst/>
              <a:rect l="l" t="t" r="r" b="b"/>
              <a:pathLst>
                <a:path w="4313512" h="2607329">
                  <a:moveTo>
                    <a:pt x="0" y="0"/>
                  </a:moveTo>
                  <a:lnTo>
                    <a:pt x="4313512" y="0"/>
                  </a:lnTo>
                  <a:lnTo>
                    <a:pt x="4313512" y="2607330"/>
                  </a:lnTo>
                  <a:lnTo>
                    <a:pt x="0" y="2607330"/>
                  </a:lnTo>
                  <a:lnTo>
                    <a:pt x="0" y="0"/>
                  </a:lnTo>
                  <a:close/>
                </a:path>
              </a:pathLst>
            </a:custGeom>
            <a:blipFill>
              <a:blip r:embed="rId2"/>
              <a:stretch>
                <a:fillRect l="-3868" t="-52550" r="-3490" b="-25061"/>
              </a:stretch>
            </a:blipFill>
          </p:spPr>
          <p:txBody>
            <a:bodyPr/>
            <a:lstStyle/>
            <a:p>
              <a:endParaRPr lang="pt-BR"/>
            </a:p>
          </p:txBody>
        </p:sp>
        <p:grpSp>
          <p:nvGrpSpPr>
            <p:cNvPr id="11" name="Group 11"/>
            <p:cNvGrpSpPr/>
            <p:nvPr/>
          </p:nvGrpSpPr>
          <p:grpSpPr>
            <a:xfrm>
              <a:off x="3015609" y="0"/>
              <a:ext cx="1118728" cy="536015"/>
              <a:chOff x="0" y="0"/>
              <a:chExt cx="239650" cy="114824"/>
            </a:xfrm>
          </p:grpSpPr>
          <p:sp>
            <p:nvSpPr>
              <p:cNvPr id="12" name="Freeform 12"/>
              <p:cNvSpPr/>
              <p:nvPr/>
            </p:nvSpPr>
            <p:spPr>
              <a:xfrm>
                <a:off x="0" y="0"/>
                <a:ext cx="239650" cy="114824"/>
              </a:xfrm>
              <a:custGeom>
                <a:avLst/>
                <a:gdLst/>
                <a:ahLst/>
                <a:cxnLst/>
                <a:rect l="l" t="t" r="r" b="b"/>
                <a:pathLst>
                  <a:path w="239650" h="114824">
                    <a:moveTo>
                      <a:pt x="0" y="0"/>
                    </a:moveTo>
                    <a:lnTo>
                      <a:pt x="239650" y="0"/>
                    </a:lnTo>
                    <a:lnTo>
                      <a:pt x="239650" y="114824"/>
                    </a:lnTo>
                    <a:lnTo>
                      <a:pt x="0" y="114824"/>
                    </a:lnTo>
                    <a:close/>
                  </a:path>
                </a:pathLst>
              </a:custGeom>
              <a:solidFill>
                <a:srgbClr val="002060"/>
              </a:solidFill>
            </p:spPr>
            <p:txBody>
              <a:bodyPr/>
              <a:lstStyle/>
              <a:p>
                <a:endParaRPr lang="pt-BR"/>
              </a:p>
            </p:txBody>
          </p:sp>
          <p:sp>
            <p:nvSpPr>
              <p:cNvPr id="13" name="TextBox 13"/>
              <p:cNvSpPr txBox="1"/>
              <p:nvPr/>
            </p:nvSpPr>
            <p:spPr>
              <a:xfrm>
                <a:off x="0" y="-38100"/>
                <a:ext cx="239650" cy="152924"/>
              </a:xfrm>
              <a:prstGeom prst="rect">
                <a:avLst/>
              </a:prstGeom>
            </p:spPr>
            <p:txBody>
              <a:bodyPr lIns="33690" tIns="33690" rIns="33690" bIns="33690" rtlCol="0" anchor="ctr"/>
              <a:lstStyle/>
              <a:p>
                <a:pPr algn="ctr">
                  <a:lnSpc>
                    <a:spcPts val="1511"/>
                  </a:lnSpc>
                </a:pPr>
                <a:endParaRPr/>
              </a:p>
            </p:txBody>
          </p:sp>
        </p:grpSp>
      </p:grpSp>
      <p:grpSp>
        <p:nvGrpSpPr>
          <p:cNvPr id="14" name="Group 14"/>
          <p:cNvGrpSpPr/>
          <p:nvPr/>
        </p:nvGrpSpPr>
        <p:grpSpPr>
          <a:xfrm rot="5400000">
            <a:off x="4665017" y="7708795"/>
            <a:ext cx="965410" cy="10287000"/>
            <a:chOff x="0" y="0"/>
            <a:chExt cx="1293006" cy="13777728"/>
          </a:xfrm>
        </p:grpSpPr>
        <p:sp>
          <p:nvSpPr>
            <p:cNvPr id="15" name="Freeform 15"/>
            <p:cNvSpPr/>
            <p:nvPr/>
          </p:nvSpPr>
          <p:spPr>
            <a:xfrm>
              <a:off x="0" y="0"/>
              <a:ext cx="1293006" cy="13777728"/>
            </a:xfrm>
            <a:custGeom>
              <a:avLst/>
              <a:gdLst/>
              <a:ahLst/>
              <a:cxnLst/>
              <a:rect l="l" t="t" r="r" b="b"/>
              <a:pathLst>
                <a:path w="1293006" h="13777728">
                  <a:moveTo>
                    <a:pt x="0" y="0"/>
                  </a:moveTo>
                  <a:lnTo>
                    <a:pt x="1293006" y="0"/>
                  </a:lnTo>
                  <a:lnTo>
                    <a:pt x="1293006" y="13777728"/>
                  </a:lnTo>
                  <a:lnTo>
                    <a:pt x="0" y="13777728"/>
                  </a:lnTo>
                  <a:close/>
                </a:path>
              </a:pathLst>
            </a:custGeom>
            <a:solidFill>
              <a:srgbClr val="002060"/>
            </a:solidFill>
          </p:spPr>
          <p:txBody>
            <a:bodyPr/>
            <a:lstStyle/>
            <a:p>
              <a:endParaRPr lang="pt-BR"/>
            </a:p>
          </p:txBody>
        </p:sp>
        <p:sp>
          <p:nvSpPr>
            <p:cNvPr id="16" name="TextBox 16"/>
            <p:cNvSpPr txBox="1"/>
            <p:nvPr/>
          </p:nvSpPr>
          <p:spPr>
            <a:xfrm>
              <a:off x="0" y="19050"/>
              <a:ext cx="1293006" cy="13758678"/>
            </a:xfrm>
            <a:prstGeom prst="rect">
              <a:avLst/>
            </a:prstGeom>
          </p:spPr>
          <p:txBody>
            <a:bodyPr lIns="50800" tIns="50800" rIns="50800" bIns="50800" rtlCol="0" anchor="ctr"/>
            <a:lstStyle/>
            <a:p>
              <a:pPr algn="ctr">
                <a:lnSpc>
                  <a:spcPts val="395"/>
                </a:lnSpc>
              </a:pPr>
              <a:endParaRPr/>
            </a:p>
          </p:txBody>
        </p:sp>
      </p:grpSp>
      <p:sp>
        <p:nvSpPr>
          <p:cNvPr id="17" name="Freeform 17"/>
          <p:cNvSpPr/>
          <p:nvPr/>
        </p:nvSpPr>
        <p:spPr>
          <a:xfrm>
            <a:off x="5294326" y="4227698"/>
            <a:ext cx="4688956" cy="2813373"/>
          </a:xfrm>
          <a:custGeom>
            <a:avLst/>
            <a:gdLst/>
            <a:ahLst/>
            <a:cxnLst/>
            <a:rect l="l" t="t" r="r" b="b"/>
            <a:pathLst>
              <a:path w="4688956" h="2813373">
                <a:moveTo>
                  <a:pt x="0" y="0"/>
                </a:moveTo>
                <a:lnTo>
                  <a:pt x="4688956" y="0"/>
                </a:lnTo>
                <a:lnTo>
                  <a:pt x="4688956" y="2813374"/>
                </a:lnTo>
                <a:lnTo>
                  <a:pt x="0" y="2813374"/>
                </a:lnTo>
                <a:lnTo>
                  <a:pt x="0" y="0"/>
                </a:lnTo>
                <a:close/>
              </a:path>
            </a:pathLst>
          </a:custGeom>
          <a:blipFill>
            <a:blip r:embed="rId3"/>
            <a:stretch>
              <a:fillRect/>
            </a:stretch>
          </a:blipFill>
        </p:spPr>
        <p:txBody>
          <a:bodyPr/>
          <a:lstStyle/>
          <a:p>
            <a:endParaRPr lang="pt-BR"/>
          </a:p>
        </p:txBody>
      </p:sp>
      <p:sp>
        <p:nvSpPr>
          <p:cNvPr id="18" name="TextBox 18"/>
          <p:cNvSpPr txBox="1"/>
          <p:nvPr/>
        </p:nvSpPr>
        <p:spPr>
          <a:xfrm>
            <a:off x="798449" y="12441243"/>
            <a:ext cx="8850870" cy="736378"/>
          </a:xfrm>
          <a:prstGeom prst="rect">
            <a:avLst/>
          </a:prstGeom>
        </p:spPr>
        <p:txBody>
          <a:bodyPr lIns="0" tIns="0" rIns="0" bIns="0" rtlCol="0" anchor="t">
            <a:spAutoFit/>
          </a:bodyPr>
          <a:lstStyle/>
          <a:p>
            <a:pPr algn="ctr">
              <a:lnSpc>
                <a:spcPts val="2812"/>
              </a:lnSpc>
              <a:spcBef>
                <a:spcPct val="0"/>
              </a:spcBef>
            </a:pPr>
            <a:r>
              <a:rPr lang="en-US" sz="2009">
                <a:solidFill>
                  <a:srgbClr val="FECA00"/>
                </a:solidFill>
                <a:latin typeface="Arial"/>
                <a:ea typeface="Arial"/>
                <a:cs typeface="Arial"/>
                <a:sym typeface="Arial"/>
              </a:rPr>
              <a:t>Tema: Formação Docente: Representação Espacial, Orientação e Mobilidade.</a:t>
            </a:r>
          </a:p>
          <a:p>
            <a:pPr algn="ctr">
              <a:lnSpc>
                <a:spcPts val="2812"/>
              </a:lnSpc>
              <a:spcBef>
                <a:spcPct val="0"/>
              </a:spcBef>
            </a:pPr>
            <a:r>
              <a:rPr lang="en-US" sz="2009">
                <a:solidFill>
                  <a:srgbClr val="FFFFFF"/>
                </a:solidFill>
                <a:latin typeface="Arial"/>
                <a:ea typeface="Arial"/>
                <a:cs typeface="Arial"/>
                <a:sym typeface="Arial"/>
              </a:rPr>
              <a:t>UFSC, Florianópolis – Santa Catarina, 9 a 11 de dezembro de 2026.</a:t>
            </a:r>
          </a:p>
        </p:txBody>
      </p:sp>
      <p:sp>
        <p:nvSpPr>
          <p:cNvPr id="19" name="TextBox 19"/>
          <p:cNvSpPr txBox="1"/>
          <p:nvPr/>
        </p:nvSpPr>
        <p:spPr>
          <a:xfrm>
            <a:off x="2325464" y="2591160"/>
            <a:ext cx="5636072" cy="578485"/>
          </a:xfrm>
          <a:prstGeom prst="rect">
            <a:avLst/>
          </a:prstGeom>
        </p:spPr>
        <p:txBody>
          <a:bodyPr lIns="0" tIns="0" rIns="0" bIns="0" rtlCol="0" anchor="t">
            <a:spAutoFit/>
          </a:bodyPr>
          <a:lstStyle/>
          <a:p>
            <a:pPr algn="ctr">
              <a:lnSpc>
                <a:spcPts val="2239"/>
              </a:lnSpc>
              <a:spcBef>
                <a:spcPct val="0"/>
              </a:spcBef>
            </a:pPr>
            <a:r>
              <a:rPr lang="en-US" sz="1599" b="1">
                <a:solidFill>
                  <a:srgbClr val="000000"/>
                </a:solidFill>
                <a:latin typeface="Arial Bold"/>
                <a:ea typeface="Arial Bold"/>
                <a:cs typeface="Arial Bold"/>
                <a:sym typeface="Arial Bold"/>
              </a:rPr>
              <a:t>TÍTULO EM PORTUGUÊS: ARIAL, CAIXA ALTA, TAMANHO 16, CENTRALIZADO, NEGRITO</a:t>
            </a:r>
          </a:p>
        </p:txBody>
      </p:sp>
      <p:sp>
        <p:nvSpPr>
          <p:cNvPr id="20" name="TextBox 20"/>
          <p:cNvSpPr txBox="1"/>
          <p:nvPr/>
        </p:nvSpPr>
        <p:spPr>
          <a:xfrm>
            <a:off x="128602" y="3948933"/>
            <a:ext cx="4934515" cy="6303645"/>
          </a:xfrm>
          <a:prstGeom prst="rect">
            <a:avLst/>
          </a:prstGeom>
        </p:spPr>
        <p:txBody>
          <a:bodyPr lIns="0" tIns="0" rIns="0" bIns="0" rtlCol="0" anchor="t">
            <a:spAutoFit/>
          </a:bodyPr>
          <a:lstStyle/>
          <a:p>
            <a:pPr algn="ctr">
              <a:lnSpc>
                <a:spcPts val="1679"/>
              </a:lnSpc>
            </a:pPr>
            <a:r>
              <a:rPr lang="en-US" sz="1200" b="1" dirty="0">
                <a:solidFill>
                  <a:srgbClr val="000000"/>
                </a:solidFill>
                <a:latin typeface="Arial Bold"/>
                <a:ea typeface="Arial Bold"/>
                <a:cs typeface="Arial Bold"/>
                <a:sym typeface="Arial Bold"/>
              </a:rPr>
              <a:t>INTRODUÇÃO</a:t>
            </a:r>
          </a:p>
          <a:p>
            <a:pPr algn="just">
              <a:lnSpc>
                <a:spcPts val="1679"/>
              </a:lnSpc>
            </a:pPr>
            <a:endParaRPr lang="en-US" sz="1200" b="1" dirty="0">
              <a:solidFill>
                <a:srgbClr val="000000"/>
              </a:solidFill>
              <a:latin typeface="Arial Bold"/>
              <a:ea typeface="Arial Bold"/>
              <a:cs typeface="Arial Bold"/>
              <a:sym typeface="Arial Bold"/>
            </a:endParaRPr>
          </a:p>
          <a:p>
            <a:pPr algn="just">
              <a:lnSpc>
                <a:spcPts val="1679"/>
              </a:lnSpc>
              <a:spcBef>
                <a:spcPct val="0"/>
              </a:spcBef>
            </a:pPr>
            <a:r>
              <a:rPr lang="en-US" sz="1200" dirty="0">
                <a:solidFill>
                  <a:srgbClr val="000000"/>
                </a:solidFill>
                <a:latin typeface="Arial"/>
                <a:ea typeface="Arial"/>
                <a:cs typeface="Arial"/>
                <a:sym typeface="Arial"/>
              </a:rPr>
              <a:t>Corpo do </a:t>
            </a:r>
            <a:r>
              <a:rPr lang="en-US" sz="1200" dirty="0" err="1">
                <a:solidFill>
                  <a:srgbClr val="000000"/>
                </a:solidFill>
                <a:latin typeface="Arial"/>
                <a:ea typeface="Arial"/>
                <a:cs typeface="Arial"/>
                <a:sym typeface="Arial"/>
              </a:rPr>
              <a:t>artigo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conforme</a:t>
            </a:r>
            <a:r>
              <a:rPr lang="en-US" sz="1200" dirty="0">
                <a:solidFill>
                  <a:srgbClr val="000000"/>
                </a:solidFill>
                <a:latin typeface="Arial"/>
                <a:ea typeface="Arial"/>
                <a:cs typeface="Arial"/>
                <a:sym typeface="Arial"/>
              </a:rPr>
              <a:t> a norma NBR 6022 - </a:t>
            </a:r>
            <a:r>
              <a:rPr lang="en-US" sz="1200" dirty="0" err="1">
                <a:solidFill>
                  <a:srgbClr val="000000"/>
                </a:solidFill>
                <a:latin typeface="Arial"/>
                <a:ea typeface="Arial"/>
                <a:cs typeface="Arial"/>
                <a:sym typeface="Arial"/>
              </a:rPr>
              <a:t>Apresentação</a:t>
            </a:r>
            <a:r>
              <a:rPr lang="en-US" sz="1200" dirty="0">
                <a:solidFill>
                  <a:srgbClr val="000000"/>
                </a:solidFill>
                <a:latin typeface="Arial"/>
                <a:ea typeface="Arial"/>
                <a:cs typeface="Arial"/>
                <a:sym typeface="Arial"/>
              </a:rPr>
              <a:t> de </a:t>
            </a:r>
            <a:r>
              <a:rPr lang="en-US" sz="1200" dirty="0" err="1">
                <a:solidFill>
                  <a:srgbClr val="000000"/>
                </a:solidFill>
                <a:latin typeface="Arial"/>
                <a:ea typeface="Arial"/>
                <a:cs typeface="Arial"/>
                <a:sym typeface="Arial"/>
              </a:rPr>
              <a:t>Artigos</a:t>
            </a:r>
            <a:r>
              <a:rPr lang="en-US" sz="1200" dirty="0">
                <a:solidFill>
                  <a:srgbClr val="000000"/>
                </a:solidFill>
                <a:latin typeface="Arial"/>
                <a:ea typeface="Arial"/>
                <a:cs typeface="Arial"/>
                <a:sym typeface="Arial"/>
              </a:rPr>
              <a:t> de </a:t>
            </a:r>
            <a:r>
              <a:rPr lang="en-US" sz="1200" dirty="0" err="1">
                <a:solidFill>
                  <a:srgbClr val="000000"/>
                </a:solidFill>
                <a:latin typeface="Arial"/>
                <a:ea typeface="Arial"/>
                <a:cs typeface="Arial"/>
                <a:sym typeface="Arial"/>
              </a:rPr>
              <a:t>Periódicos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estruturado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introdução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desenvolvimento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conclusão</a:t>
            </a:r>
            <a:r>
              <a:rPr lang="en-US" sz="1200" dirty="0">
                <a:solidFill>
                  <a:srgbClr val="000000"/>
                </a:solidFill>
                <a:latin typeface="Arial"/>
                <a:ea typeface="Arial"/>
                <a:cs typeface="Arial"/>
                <a:sym typeface="Arial"/>
              </a:rPr>
              <a:t> e </a:t>
            </a:r>
            <a:r>
              <a:rPr lang="en-US" sz="1200" dirty="0" err="1">
                <a:solidFill>
                  <a:srgbClr val="000000"/>
                </a:solidFill>
                <a:latin typeface="Arial"/>
                <a:ea typeface="Arial"/>
                <a:cs typeface="Arial"/>
                <a:sym typeface="Arial"/>
              </a:rPr>
              <a:t>referências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bibliográficas</a:t>
            </a:r>
            <a:r>
              <a:rPr lang="en-US" sz="1200" dirty="0">
                <a:solidFill>
                  <a:srgbClr val="000000"/>
                </a:solidFill>
                <a:latin typeface="Arial"/>
                <a:ea typeface="Arial"/>
                <a:cs typeface="Arial"/>
                <a:sym typeface="Arial"/>
              </a:rPr>
              <a:t>. No </a:t>
            </a:r>
            <a:r>
              <a:rPr lang="en-US" sz="1200" dirty="0" err="1">
                <a:solidFill>
                  <a:srgbClr val="000000"/>
                </a:solidFill>
                <a:latin typeface="Arial"/>
                <a:ea typeface="Arial"/>
                <a:cs typeface="Arial"/>
                <a:sym typeface="Arial"/>
              </a:rPr>
              <a:t>caso</a:t>
            </a:r>
            <a:r>
              <a:rPr lang="en-US" sz="1200" dirty="0">
                <a:solidFill>
                  <a:srgbClr val="000000"/>
                </a:solidFill>
                <a:latin typeface="Arial"/>
                <a:ea typeface="Arial"/>
                <a:cs typeface="Arial"/>
                <a:sym typeface="Arial"/>
              </a:rPr>
              <a:t> de </a:t>
            </a:r>
            <a:r>
              <a:rPr lang="en-US" sz="1200" dirty="0" err="1">
                <a:solidFill>
                  <a:srgbClr val="000000"/>
                </a:solidFill>
                <a:latin typeface="Arial"/>
                <a:ea typeface="Arial"/>
                <a:cs typeface="Arial"/>
                <a:sym typeface="Arial"/>
              </a:rPr>
              <a:t>divisão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seções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sua</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ordenação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deverá</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seguir</a:t>
            </a:r>
            <a:r>
              <a:rPr lang="en-US" sz="1200" dirty="0">
                <a:solidFill>
                  <a:srgbClr val="000000"/>
                </a:solidFill>
                <a:latin typeface="Arial"/>
                <a:ea typeface="Arial"/>
                <a:cs typeface="Arial"/>
                <a:sym typeface="Arial"/>
              </a:rPr>
              <a:t> o </a:t>
            </a:r>
            <a:r>
              <a:rPr lang="en-US" sz="1200" dirty="0" err="1">
                <a:solidFill>
                  <a:srgbClr val="000000"/>
                </a:solidFill>
                <a:latin typeface="Arial"/>
                <a:ea typeface="Arial"/>
                <a:cs typeface="Arial"/>
                <a:sym typeface="Arial"/>
              </a:rPr>
              <a:t>sistema</a:t>
            </a:r>
            <a:r>
              <a:rPr lang="en-US" sz="1200" dirty="0">
                <a:solidFill>
                  <a:srgbClr val="000000"/>
                </a:solidFill>
                <a:latin typeface="Arial"/>
                <a:ea typeface="Arial"/>
                <a:cs typeface="Arial"/>
                <a:sym typeface="Arial"/>
              </a:rPr>
              <a:t> de </a:t>
            </a:r>
            <a:r>
              <a:rPr lang="en-US" sz="1200" dirty="0" err="1">
                <a:solidFill>
                  <a:srgbClr val="000000"/>
                </a:solidFill>
                <a:latin typeface="Arial"/>
                <a:ea typeface="Arial"/>
                <a:cs typeface="Arial"/>
                <a:sym typeface="Arial"/>
              </a:rPr>
              <a:t>numeração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progressiva</a:t>
            </a:r>
            <a:r>
              <a:rPr lang="en-US" sz="1200" dirty="0">
                <a:solidFill>
                  <a:srgbClr val="000000"/>
                </a:solidFill>
                <a:latin typeface="Arial"/>
                <a:ea typeface="Arial"/>
                <a:cs typeface="Arial"/>
                <a:sym typeface="Arial"/>
              </a:rPr>
              <a:t> (NBR 6024 - </a:t>
            </a:r>
            <a:r>
              <a:rPr lang="en-US" sz="1200" dirty="0" err="1">
                <a:solidFill>
                  <a:srgbClr val="000000"/>
                </a:solidFill>
                <a:latin typeface="Arial"/>
                <a:ea typeface="Arial"/>
                <a:cs typeface="Arial"/>
                <a:sym typeface="Arial"/>
              </a:rPr>
              <a:t>Numeração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progressiva</a:t>
            </a:r>
            <a:r>
              <a:rPr lang="en-US" sz="1200" dirty="0">
                <a:solidFill>
                  <a:srgbClr val="000000"/>
                </a:solidFill>
                <a:latin typeface="Arial"/>
                <a:ea typeface="Arial"/>
                <a:cs typeface="Arial"/>
                <a:sym typeface="Arial"/>
              </a:rPr>
              <a:t> das </a:t>
            </a:r>
            <a:r>
              <a:rPr lang="en-US" sz="1200" dirty="0" err="1">
                <a:solidFill>
                  <a:srgbClr val="000000"/>
                </a:solidFill>
                <a:latin typeface="Arial"/>
                <a:ea typeface="Arial"/>
                <a:cs typeface="Arial"/>
                <a:sym typeface="Arial"/>
              </a:rPr>
              <a:t>seções</a:t>
            </a:r>
            <a:r>
              <a:rPr lang="en-US" sz="1200" dirty="0">
                <a:solidFill>
                  <a:srgbClr val="000000"/>
                </a:solidFill>
                <a:latin typeface="Arial"/>
                <a:ea typeface="Arial"/>
                <a:cs typeface="Arial"/>
                <a:sym typeface="Arial"/>
              </a:rPr>
              <a:t> de um </a:t>
            </a:r>
            <a:r>
              <a:rPr lang="en-US" sz="1200" dirty="0" err="1">
                <a:solidFill>
                  <a:srgbClr val="000000"/>
                </a:solidFill>
                <a:latin typeface="Arial"/>
                <a:ea typeface="Arial"/>
                <a:cs typeface="Arial"/>
                <a:sym typeface="Arial"/>
              </a:rPr>
              <a:t>documento</a:t>
            </a:r>
            <a:r>
              <a:rPr lang="en-US" sz="1200" dirty="0">
                <a:solidFill>
                  <a:srgbClr val="000000"/>
                </a:solidFill>
                <a:latin typeface="Arial"/>
                <a:ea typeface="Arial"/>
                <a:cs typeface="Arial"/>
                <a:sym typeface="Arial"/>
              </a:rPr>
              <a:t>). Para </a:t>
            </a:r>
            <a:r>
              <a:rPr lang="en-US" sz="1200" dirty="0" err="1">
                <a:solidFill>
                  <a:srgbClr val="000000"/>
                </a:solidFill>
                <a:latin typeface="Arial"/>
                <a:ea typeface="Arial"/>
                <a:cs typeface="Arial"/>
                <a:sym typeface="Arial"/>
              </a:rPr>
              <a:t>citações</a:t>
            </a:r>
            <a:r>
              <a:rPr lang="en-US" sz="1200" dirty="0">
                <a:solidFill>
                  <a:srgbClr val="000000"/>
                </a:solidFill>
                <a:latin typeface="Arial"/>
                <a:ea typeface="Arial"/>
                <a:cs typeface="Arial"/>
                <a:sym typeface="Arial"/>
              </a:rPr>
              <a:t> no </a:t>
            </a:r>
            <a:r>
              <a:rPr lang="en-US" sz="1200" dirty="0" err="1">
                <a:solidFill>
                  <a:srgbClr val="000000"/>
                </a:solidFill>
                <a:latin typeface="Arial"/>
                <a:ea typeface="Arial"/>
                <a:cs typeface="Arial"/>
                <a:sym typeface="Arial"/>
              </a:rPr>
              <a:t>texto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utilizar</a:t>
            </a:r>
            <a:r>
              <a:rPr lang="en-US" sz="1200" dirty="0">
                <a:solidFill>
                  <a:srgbClr val="000000"/>
                </a:solidFill>
                <a:latin typeface="Arial"/>
                <a:ea typeface="Arial"/>
                <a:cs typeface="Arial"/>
                <a:sym typeface="Arial"/>
              </a:rPr>
              <a:t> o </a:t>
            </a:r>
            <a:r>
              <a:rPr lang="en-US" sz="1200" dirty="0" err="1">
                <a:solidFill>
                  <a:srgbClr val="000000"/>
                </a:solidFill>
                <a:latin typeface="Arial"/>
                <a:ea typeface="Arial"/>
                <a:cs typeface="Arial"/>
                <a:sym typeface="Arial"/>
              </a:rPr>
              <a:t>sistema</a:t>
            </a:r>
            <a:r>
              <a:rPr lang="en-US" sz="1200" dirty="0">
                <a:solidFill>
                  <a:srgbClr val="000000"/>
                </a:solidFill>
                <a:latin typeface="Arial"/>
                <a:ea typeface="Arial"/>
                <a:cs typeface="Arial"/>
                <a:sym typeface="Arial"/>
              </a:rPr>
              <a:t> Autor, data (</a:t>
            </a:r>
            <a:r>
              <a:rPr lang="en-US" sz="1200" dirty="0" err="1">
                <a:solidFill>
                  <a:srgbClr val="000000"/>
                </a:solidFill>
                <a:latin typeface="Arial"/>
                <a:ea typeface="Arial"/>
                <a:cs typeface="Arial"/>
                <a:sym typeface="Arial"/>
              </a:rPr>
              <a:t>ver</a:t>
            </a:r>
            <a:r>
              <a:rPr lang="en-US" sz="1200" dirty="0">
                <a:solidFill>
                  <a:srgbClr val="000000"/>
                </a:solidFill>
                <a:latin typeface="Arial"/>
                <a:ea typeface="Arial"/>
                <a:cs typeface="Arial"/>
                <a:sym typeface="Arial"/>
              </a:rPr>
              <a:t> NBR 10520). </a:t>
            </a:r>
          </a:p>
          <a:p>
            <a:pPr algn="just">
              <a:lnSpc>
                <a:spcPts val="1679"/>
              </a:lnSpc>
            </a:pPr>
            <a:endParaRPr lang="en-US" sz="1200" dirty="0">
              <a:solidFill>
                <a:srgbClr val="000000"/>
              </a:solidFill>
              <a:latin typeface="Arial"/>
              <a:ea typeface="Arial"/>
              <a:cs typeface="Arial"/>
              <a:sym typeface="Arial"/>
            </a:endParaRPr>
          </a:p>
          <a:p>
            <a:pPr algn="ctr">
              <a:lnSpc>
                <a:spcPts val="1679"/>
              </a:lnSpc>
              <a:spcBef>
                <a:spcPct val="0"/>
              </a:spcBef>
            </a:pPr>
            <a:r>
              <a:rPr lang="en-US" sz="1200" b="1" dirty="0">
                <a:solidFill>
                  <a:srgbClr val="000000"/>
                </a:solidFill>
                <a:latin typeface="Arial Bold"/>
                <a:ea typeface="Arial Bold"/>
                <a:cs typeface="Arial Bold"/>
                <a:sym typeface="Arial Bold"/>
              </a:rPr>
              <a:t>SUBTÍTULO </a:t>
            </a:r>
          </a:p>
          <a:p>
            <a:pPr algn="ctr">
              <a:lnSpc>
                <a:spcPts val="1679"/>
              </a:lnSpc>
              <a:spcBef>
                <a:spcPct val="0"/>
              </a:spcBef>
            </a:pPr>
            <a:endParaRPr lang="en-US" sz="1200" b="1" dirty="0">
              <a:solidFill>
                <a:srgbClr val="000000"/>
              </a:solidFill>
              <a:latin typeface="Arial Bold"/>
              <a:ea typeface="Arial Bold"/>
              <a:cs typeface="Arial Bold"/>
              <a:sym typeface="Arial Bold"/>
            </a:endParaRPr>
          </a:p>
          <a:p>
            <a:pPr algn="just">
              <a:lnSpc>
                <a:spcPts val="1679"/>
              </a:lnSpc>
              <a:spcBef>
                <a:spcPct val="0"/>
              </a:spcBef>
            </a:pPr>
            <a:r>
              <a:rPr lang="en-US" sz="1200" dirty="0">
                <a:solidFill>
                  <a:srgbClr val="000000"/>
                </a:solidFill>
                <a:latin typeface="Arial"/>
                <a:ea typeface="Arial"/>
                <a:cs typeface="Arial"/>
                <a:sym typeface="Arial"/>
              </a:rPr>
              <a:t> O </a:t>
            </a:r>
            <a:r>
              <a:rPr lang="en-US" sz="1200" dirty="0" err="1">
                <a:solidFill>
                  <a:srgbClr val="000000"/>
                </a:solidFill>
                <a:latin typeface="Arial"/>
                <a:ea typeface="Arial"/>
                <a:cs typeface="Arial"/>
                <a:sym typeface="Arial"/>
              </a:rPr>
              <a:t>artigo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completo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deve</a:t>
            </a:r>
            <a:r>
              <a:rPr lang="en-US" sz="1200" dirty="0">
                <a:solidFill>
                  <a:srgbClr val="000000"/>
                </a:solidFill>
                <a:latin typeface="Arial"/>
                <a:ea typeface="Arial"/>
                <a:cs typeface="Arial"/>
                <a:sym typeface="Arial"/>
              </a:rPr>
              <a:t> ser </a:t>
            </a:r>
            <a:r>
              <a:rPr lang="en-US" sz="1200" dirty="0" err="1">
                <a:solidFill>
                  <a:srgbClr val="000000"/>
                </a:solidFill>
                <a:latin typeface="Arial"/>
                <a:ea typeface="Arial"/>
                <a:cs typeface="Arial"/>
                <a:sym typeface="Arial"/>
              </a:rPr>
              <a:t>enviado</a:t>
            </a:r>
            <a:r>
              <a:rPr lang="en-US" sz="1200" dirty="0">
                <a:solidFill>
                  <a:srgbClr val="000000"/>
                </a:solidFill>
                <a:latin typeface="Arial"/>
                <a:ea typeface="Arial"/>
                <a:cs typeface="Arial"/>
                <a:sym typeface="Arial"/>
              </a:rPr>
              <a:t> pela </a:t>
            </a:r>
            <a:r>
              <a:rPr lang="en-US" sz="1200" dirty="0" err="1">
                <a:solidFill>
                  <a:srgbClr val="000000"/>
                </a:solidFill>
                <a:latin typeface="Arial"/>
                <a:ea typeface="Arial"/>
                <a:cs typeface="Arial"/>
                <a:sym typeface="Arial"/>
              </a:rPr>
              <a:t>área</a:t>
            </a:r>
            <a:r>
              <a:rPr lang="en-US" sz="1200" dirty="0">
                <a:solidFill>
                  <a:srgbClr val="000000"/>
                </a:solidFill>
                <a:latin typeface="Arial"/>
                <a:ea typeface="Arial"/>
                <a:cs typeface="Arial"/>
                <a:sym typeface="Arial"/>
              </a:rPr>
              <a:t> do </a:t>
            </a:r>
            <a:r>
              <a:rPr lang="en-US" sz="1200" dirty="0" err="1">
                <a:solidFill>
                  <a:srgbClr val="000000"/>
                </a:solidFill>
                <a:latin typeface="Arial"/>
                <a:ea typeface="Arial"/>
                <a:cs typeface="Arial"/>
                <a:sym typeface="Arial"/>
              </a:rPr>
              <a:t>inscrito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formato</a:t>
            </a:r>
            <a:r>
              <a:rPr lang="en-US" sz="1200" dirty="0">
                <a:solidFill>
                  <a:srgbClr val="000000"/>
                </a:solidFill>
                <a:latin typeface="Arial"/>
                <a:ea typeface="Arial"/>
                <a:cs typeface="Arial"/>
                <a:sym typeface="Arial"/>
              </a:rPr>
              <a:t> PDF. Fonte Arial 12 (</a:t>
            </a:r>
            <a:r>
              <a:rPr lang="en-US" sz="1200" dirty="0" err="1">
                <a:solidFill>
                  <a:srgbClr val="000000"/>
                </a:solidFill>
                <a:latin typeface="Arial"/>
                <a:ea typeface="Arial"/>
                <a:cs typeface="Arial"/>
                <a:sym typeface="Arial"/>
              </a:rPr>
              <a:t>exceto</a:t>
            </a:r>
            <a:r>
              <a:rPr lang="en-US" sz="1200" dirty="0">
                <a:solidFill>
                  <a:srgbClr val="000000"/>
                </a:solidFill>
                <a:latin typeface="Arial"/>
                <a:ea typeface="Arial"/>
                <a:cs typeface="Arial"/>
                <a:sym typeface="Arial"/>
              </a:rPr>
              <a:t> para </a:t>
            </a:r>
            <a:r>
              <a:rPr lang="en-US" sz="1200" dirty="0" err="1">
                <a:solidFill>
                  <a:srgbClr val="000000"/>
                </a:solidFill>
                <a:latin typeface="Arial"/>
                <a:ea typeface="Arial"/>
                <a:cs typeface="Arial"/>
                <a:sym typeface="Arial"/>
              </a:rPr>
              <a:t>citações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tabelas</a:t>
            </a:r>
            <a:r>
              <a:rPr lang="en-US" sz="1200" dirty="0">
                <a:solidFill>
                  <a:srgbClr val="000000"/>
                </a:solidFill>
                <a:latin typeface="Arial"/>
                <a:ea typeface="Arial"/>
                <a:cs typeface="Arial"/>
                <a:sym typeface="Arial"/>
              </a:rPr>
              <a:t> e </a:t>
            </a:r>
            <a:r>
              <a:rPr lang="en-US" sz="1200" dirty="0" err="1">
                <a:solidFill>
                  <a:srgbClr val="000000"/>
                </a:solidFill>
                <a:latin typeface="Arial"/>
                <a:ea typeface="Arial"/>
                <a:cs typeface="Arial"/>
                <a:sym typeface="Arial"/>
              </a:rPr>
              <a:t>outras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ilustrações</a:t>
            </a:r>
            <a:r>
              <a:rPr lang="en-US" sz="1200" dirty="0">
                <a:solidFill>
                  <a:srgbClr val="000000"/>
                </a:solidFill>
                <a:latin typeface="Arial"/>
                <a:ea typeface="Arial"/>
                <a:cs typeface="Arial"/>
                <a:sym typeface="Arial"/>
              </a:rPr>
              <a:t>, que </a:t>
            </a:r>
            <a:r>
              <a:rPr lang="en-US" sz="1200" dirty="0" err="1">
                <a:solidFill>
                  <a:srgbClr val="000000"/>
                </a:solidFill>
                <a:latin typeface="Arial"/>
                <a:ea typeface="Arial"/>
                <a:cs typeface="Arial"/>
                <a:sym typeface="Arial"/>
              </a:rPr>
              <a:t>devem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apresentar</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fonte</a:t>
            </a:r>
            <a:r>
              <a:rPr lang="en-US" sz="1200" dirty="0">
                <a:solidFill>
                  <a:srgbClr val="000000"/>
                </a:solidFill>
                <a:latin typeface="Arial"/>
                <a:ea typeface="Arial"/>
                <a:cs typeface="Arial"/>
                <a:sym typeface="Arial"/>
              </a:rPr>
              <a:t> 10); </a:t>
            </a:r>
            <a:r>
              <a:rPr lang="en-US" sz="1200" dirty="0" err="1">
                <a:solidFill>
                  <a:srgbClr val="000000"/>
                </a:solidFill>
                <a:latin typeface="Arial"/>
                <a:ea typeface="Arial"/>
                <a:cs typeface="Arial"/>
                <a:sym typeface="Arial"/>
              </a:rPr>
              <a:t>espaçamento</a:t>
            </a:r>
            <a:r>
              <a:rPr lang="en-US" sz="1200" dirty="0">
                <a:solidFill>
                  <a:srgbClr val="000000"/>
                </a:solidFill>
                <a:latin typeface="Arial"/>
                <a:ea typeface="Arial"/>
                <a:cs typeface="Arial"/>
                <a:sym typeface="Arial"/>
              </a:rPr>
              <a:t> entre </a:t>
            </a:r>
            <a:r>
              <a:rPr lang="en-US" sz="1200" dirty="0" err="1">
                <a:solidFill>
                  <a:srgbClr val="000000"/>
                </a:solidFill>
                <a:latin typeface="Arial"/>
                <a:ea typeface="Arial"/>
                <a:cs typeface="Arial"/>
                <a:sym typeface="Arial"/>
              </a:rPr>
              <a:t>linhas</a:t>
            </a:r>
            <a:r>
              <a:rPr lang="en-US" sz="1200" dirty="0">
                <a:solidFill>
                  <a:srgbClr val="000000"/>
                </a:solidFill>
                <a:latin typeface="Arial"/>
                <a:ea typeface="Arial"/>
                <a:cs typeface="Arial"/>
                <a:sym typeface="Arial"/>
              </a:rPr>
              <a:t> simples (1,0 cm); </a:t>
            </a:r>
            <a:r>
              <a:rPr lang="en-US" sz="1200" dirty="0" err="1">
                <a:solidFill>
                  <a:srgbClr val="000000"/>
                </a:solidFill>
                <a:latin typeface="Arial"/>
                <a:ea typeface="Arial"/>
                <a:cs typeface="Arial"/>
                <a:sym typeface="Arial"/>
              </a:rPr>
              <a:t>alinhamento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justificado</a:t>
            </a:r>
            <a:r>
              <a:rPr lang="en-US" sz="1200" dirty="0">
                <a:solidFill>
                  <a:srgbClr val="000000"/>
                </a:solidFill>
                <a:latin typeface="Arial"/>
                <a:ea typeface="Arial"/>
                <a:cs typeface="Arial"/>
                <a:sym typeface="Arial"/>
              </a:rPr>
              <a:t>, com </a:t>
            </a:r>
            <a:r>
              <a:rPr lang="en-US" sz="1200" dirty="0" err="1">
                <a:solidFill>
                  <a:srgbClr val="000000"/>
                </a:solidFill>
                <a:latin typeface="Arial"/>
                <a:ea typeface="Arial"/>
                <a:cs typeface="Arial"/>
                <a:sym typeface="Arial"/>
              </a:rPr>
              <a:t>recuo</a:t>
            </a:r>
            <a:r>
              <a:rPr lang="en-US" sz="1200" dirty="0">
                <a:solidFill>
                  <a:srgbClr val="000000"/>
                </a:solidFill>
                <a:latin typeface="Arial"/>
                <a:ea typeface="Arial"/>
                <a:cs typeface="Arial"/>
                <a:sym typeface="Arial"/>
              </a:rPr>
              <a:t> de </a:t>
            </a:r>
            <a:r>
              <a:rPr lang="en-US" sz="1200" dirty="0" err="1">
                <a:solidFill>
                  <a:srgbClr val="000000"/>
                </a:solidFill>
                <a:latin typeface="Arial"/>
                <a:ea typeface="Arial"/>
                <a:cs typeface="Arial"/>
                <a:sym typeface="Arial"/>
              </a:rPr>
              <a:t>parágrafo</a:t>
            </a:r>
            <a:r>
              <a:rPr lang="en-US" sz="1200" dirty="0">
                <a:solidFill>
                  <a:srgbClr val="000000"/>
                </a:solidFill>
                <a:latin typeface="Arial"/>
                <a:ea typeface="Arial"/>
                <a:cs typeface="Arial"/>
                <a:sym typeface="Arial"/>
              </a:rPr>
              <a:t> de 1,25 cm; </a:t>
            </a:r>
            <a:r>
              <a:rPr lang="en-US" sz="1200" dirty="0" err="1">
                <a:solidFill>
                  <a:srgbClr val="000000"/>
                </a:solidFill>
                <a:latin typeface="Arial"/>
                <a:ea typeface="Arial"/>
                <a:cs typeface="Arial"/>
                <a:sym typeface="Arial"/>
              </a:rPr>
              <a:t>margens</a:t>
            </a:r>
            <a:r>
              <a:rPr lang="en-US" sz="1200" dirty="0">
                <a:solidFill>
                  <a:srgbClr val="000000"/>
                </a:solidFill>
                <a:latin typeface="Arial"/>
                <a:ea typeface="Arial"/>
                <a:cs typeface="Arial"/>
                <a:sym typeface="Arial"/>
              </a:rPr>
              <a:t>: superior 3,0 cm, </a:t>
            </a:r>
            <a:r>
              <a:rPr lang="en-US" sz="1200" dirty="0" err="1">
                <a:solidFill>
                  <a:srgbClr val="000000"/>
                </a:solidFill>
                <a:latin typeface="Arial"/>
                <a:ea typeface="Arial"/>
                <a:cs typeface="Arial"/>
                <a:sym typeface="Arial"/>
              </a:rPr>
              <a:t>esquerda</a:t>
            </a:r>
            <a:r>
              <a:rPr lang="en-US" sz="1200" dirty="0">
                <a:solidFill>
                  <a:srgbClr val="000000"/>
                </a:solidFill>
                <a:latin typeface="Arial"/>
                <a:ea typeface="Arial"/>
                <a:cs typeface="Arial"/>
                <a:sym typeface="Arial"/>
              </a:rPr>
              <a:t> 3,0 cm, inferior 2,0 cm, </a:t>
            </a:r>
            <a:r>
              <a:rPr lang="en-US" sz="1200" dirty="0" err="1">
                <a:solidFill>
                  <a:srgbClr val="000000"/>
                </a:solidFill>
                <a:latin typeface="Arial"/>
                <a:ea typeface="Arial"/>
                <a:cs typeface="Arial"/>
                <a:sym typeface="Arial"/>
              </a:rPr>
              <a:t>direita</a:t>
            </a:r>
            <a:r>
              <a:rPr lang="en-US" sz="1200" dirty="0">
                <a:solidFill>
                  <a:srgbClr val="000000"/>
                </a:solidFill>
                <a:latin typeface="Arial"/>
                <a:ea typeface="Arial"/>
                <a:cs typeface="Arial"/>
                <a:sym typeface="Arial"/>
              </a:rPr>
              <a:t> 2,0; </a:t>
            </a:r>
            <a:r>
              <a:rPr lang="en-US" sz="1200" dirty="0" err="1">
                <a:solidFill>
                  <a:srgbClr val="000000"/>
                </a:solidFill>
                <a:latin typeface="Arial"/>
                <a:ea typeface="Arial"/>
                <a:cs typeface="Arial"/>
                <a:sym typeface="Arial"/>
              </a:rPr>
              <a:t>títulos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caixa</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alta</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negrito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fonte</a:t>
            </a:r>
            <a:r>
              <a:rPr lang="en-US" sz="1200" dirty="0">
                <a:solidFill>
                  <a:srgbClr val="000000"/>
                </a:solidFill>
                <a:latin typeface="Arial"/>
                <a:ea typeface="Arial"/>
                <a:cs typeface="Arial"/>
                <a:sym typeface="Arial"/>
              </a:rPr>
              <a:t> 12; </a:t>
            </a:r>
            <a:r>
              <a:rPr lang="en-US" sz="1200" dirty="0" err="1">
                <a:solidFill>
                  <a:srgbClr val="000000"/>
                </a:solidFill>
                <a:latin typeface="Arial"/>
                <a:ea typeface="Arial"/>
                <a:cs typeface="Arial"/>
                <a:sym typeface="Arial"/>
              </a:rPr>
              <a:t>subtítulos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itálico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fonte</a:t>
            </a:r>
            <a:r>
              <a:rPr lang="en-US" sz="1200" dirty="0">
                <a:solidFill>
                  <a:srgbClr val="000000"/>
                </a:solidFill>
                <a:latin typeface="Arial"/>
                <a:ea typeface="Arial"/>
                <a:cs typeface="Arial"/>
                <a:sym typeface="Arial"/>
              </a:rPr>
              <a:t> 12; </a:t>
            </a:r>
            <a:r>
              <a:rPr lang="en-US" sz="1200" dirty="0" err="1">
                <a:solidFill>
                  <a:srgbClr val="000000"/>
                </a:solidFill>
                <a:latin typeface="Arial"/>
                <a:ea typeface="Arial"/>
                <a:cs typeface="Arial"/>
                <a:sym typeface="Arial"/>
              </a:rPr>
              <a:t>seções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negrito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fonte</a:t>
            </a:r>
            <a:r>
              <a:rPr lang="en-US" sz="1200" dirty="0">
                <a:solidFill>
                  <a:srgbClr val="000000"/>
                </a:solidFill>
                <a:latin typeface="Arial"/>
                <a:ea typeface="Arial"/>
                <a:cs typeface="Arial"/>
                <a:sym typeface="Arial"/>
              </a:rPr>
              <a:t> 12; </a:t>
            </a:r>
            <a:r>
              <a:rPr lang="en-US" sz="1200" dirty="0" err="1">
                <a:solidFill>
                  <a:srgbClr val="000000"/>
                </a:solidFill>
                <a:latin typeface="Arial"/>
                <a:ea typeface="Arial"/>
                <a:cs typeface="Arial"/>
                <a:sym typeface="Arial"/>
              </a:rPr>
              <a:t>página</a:t>
            </a:r>
            <a:r>
              <a:rPr lang="en-US" sz="1200" dirty="0">
                <a:solidFill>
                  <a:srgbClr val="000000"/>
                </a:solidFill>
                <a:latin typeface="Arial"/>
                <a:ea typeface="Arial"/>
                <a:cs typeface="Arial"/>
                <a:sym typeface="Arial"/>
              </a:rPr>
              <a:t> no </a:t>
            </a:r>
            <a:r>
              <a:rPr lang="en-US" sz="1200" dirty="0" err="1">
                <a:solidFill>
                  <a:srgbClr val="000000"/>
                </a:solidFill>
                <a:latin typeface="Arial"/>
                <a:ea typeface="Arial"/>
                <a:cs typeface="Arial"/>
                <a:sym typeface="Arial"/>
              </a:rPr>
              <a:t>formato</a:t>
            </a:r>
            <a:r>
              <a:rPr lang="en-US" sz="1200" dirty="0">
                <a:solidFill>
                  <a:srgbClr val="000000"/>
                </a:solidFill>
                <a:latin typeface="Arial"/>
                <a:ea typeface="Arial"/>
                <a:cs typeface="Arial"/>
                <a:sym typeface="Arial"/>
              </a:rPr>
              <a:t> A-4.</a:t>
            </a:r>
          </a:p>
          <a:p>
            <a:pPr algn="just">
              <a:lnSpc>
                <a:spcPts val="1679"/>
              </a:lnSpc>
              <a:spcBef>
                <a:spcPct val="0"/>
              </a:spcBef>
            </a:pPr>
            <a:endParaRPr lang="en-US" sz="1200" dirty="0">
              <a:solidFill>
                <a:srgbClr val="000000"/>
              </a:solidFill>
              <a:latin typeface="Arial"/>
              <a:ea typeface="Arial"/>
              <a:cs typeface="Arial"/>
              <a:sym typeface="Arial"/>
            </a:endParaRPr>
          </a:p>
          <a:p>
            <a:pPr algn="just">
              <a:lnSpc>
                <a:spcPts val="1679"/>
              </a:lnSpc>
              <a:spcBef>
                <a:spcPct val="0"/>
              </a:spcBef>
            </a:pPr>
            <a:r>
              <a:rPr lang="en-US" sz="1200" dirty="0">
                <a:solidFill>
                  <a:srgbClr val="000000"/>
                </a:solidFill>
                <a:latin typeface="Arial"/>
                <a:ea typeface="Arial"/>
                <a:cs typeface="Arial"/>
                <a:sym typeface="Arial"/>
              </a:rPr>
              <a:t> As </a:t>
            </a:r>
            <a:r>
              <a:rPr lang="en-US" sz="1200" dirty="0" err="1">
                <a:solidFill>
                  <a:srgbClr val="000000"/>
                </a:solidFill>
                <a:latin typeface="Arial"/>
                <a:ea typeface="Arial"/>
                <a:cs typeface="Arial"/>
                <a:sym typeface="Arial"/>
              </a:rPr>
              <a:t>citações</a:t>
            </a:r>
            <a:r>
              <a:rPr lang="en-US" sz="1200" dirty="0">
                <a:solidFill>
                  <a:srgbClr val="000000"/>
                </a:solidFill>
                <a:latin typeface="Arial"/>
                <a:ea typeface="Arial"/>
                <a:cs typeface="Arial"/>
                <a:sym typeface="Arial"/>
              </a:rPr>
              <a:t> e </a:t>
            </a:r>
            <a:r>
              <a:rPr lang="en-US" sz="1200" dirty="0" err="1">
                <a:solidFill>
                  <a:srgbClr val="000000"/>
                </a:solidFill>
                <a:latin typeface="Arial"/>
                <a:ea typeface="Arial"/>
                <a:cs typeface="Arial"/>
                <a:sym typeface="Arial"/>
              </a:rPr>
              <a:t>referências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devem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estar</a:t>
            </a:r>
            <a:r>
              <a:rPr lang="en-US" sz="1200" dirty="0">
                <a:solidFill>
                  <a:srgbClr val="000000"/>
                </a:solidFill>
                <a:latin typeface="Arial"/>
                <a:ea typeface="Arial"/>
                <a:cs typeface="Arial"/>
                <a:sym typeface="Arial"/>
              </a:rPr>
              <a:t> de </a:t>
            </a:r>
            <a:r>
              <a:rPr lang="en-US" sz="1200" dirty="0" err="1">
                <a:solidFill>
                  <a:srgbClr val="000000"/>
                </a:solidFill>
                <a:latin typeface="Arial"/>
                <a:ea typeface="Arial"/>
                <a:cs typeface="Arial"/>
                <a:sym typeface="Arial"/>
              </a:rPr>
              <a:t>acordo</a:t>
            </a:r>
            <a:r>
              <a:rPr lang="en-US" sz="1200" dirty="0">
                <a:solidFill>
                  <a:srgbClr val="000000"/>
                </a:solidFill>
                <a:latin typeface="Arial"/>
                <a:ea typeface="Arial"/>
                <a:cs typeface="Arial"/>
                <a:sym typeface="Arial"/>
              </a:rPr>
              <a:t> com NBR 10520:2023 (</a:t>
            </a:r>
            <a:r>
              <a:rPr lang="en-US" sz="1200" dirty="0" err="1">
                <a:solidFill>
                  <a:srgbClr val="000000"/>
                </a:solidFill>
                <a:latin typeface="Arial"/>
                <a:ea typeface="Arial"/>
                <a:cs typeface="Arial"/>
                <a:sym typeface="Arial"/>
              </a:rPr>
              <a:t>elaboração</a:t>
            </a:r>
            <a:r>
              <a:rPr lang="en-US" sz="1200" dirty="0">
                <a:solidFill>
                  <a:srgbClr val="000000"/>
                </a:solidFill>
                <a:latin typeface="Arial"/>
                <a:ea typeface="Arial"/>
                <a:cs typeface="Arial"/>
                <a:sym typeface="Arial"/>
              </a:rPr>
              <a:t> de </a:t>
            </a:r>
            <a:r>
              <a:rPr lang="en-US" sz="1200" dirty="0" err="1">
                <a:solidFill>
                  <a:srgbClr val="000000"/>
                </a:solidFill>
                <a:latin typeface="Arial"/>
                <a:ea typeface="Arial"/>
                <a:cs typeface="Arial"/>
                <a:sym typeface="Arial"/>
              </a:rPr>
              <a:t>citações</a:t>
            </a:r>
            <a:r>
              <a:rPr lang="en-US" sz="1200" dirty="0">
                <a:solidFill>
                  <a:srgbClr val="000000"/>
                </a:solidFill>
                <a:latin typeface="Arial"/>
                <a:ea typeface="Arial"/>
                <a:cs typeface="Arial"/>
                <a:sym typeface="Arial"/>
              </a:rPr>
              <a:t>) e NBR 6023:2023 (</a:t>
            </a:r>
            <a:r>
              <a:rPr lang="en-US" sz="1200" dirty="0" err="1">
                <a:solidFill>
                  <a:srgbClr val="000000"/>
                </a:solidFill>
                <a:latin typeface="Arial"/>
                <a:ea typeface="Arial"/>
                <a:cs typeface="Arial"/>
                <a:sym typeface="Arial"/>
              </a:rPr>
              <a:t>referências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conforme</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Associação</a:t>
            </a:r>
            <a:r>
              <a:rPr lang="en-US" sz="1200" dirty="0">
                <a:solidFill>
                  <a:srgbClr val="000000"/>
                </a:solidFill>
                <a:latin typeface="Arial"/>
                <a:ea typeface="Arial"/>
                <a:cs typeface="Arial"/>
                <a:sym typeface="Arial"/>
              </a:rPr>
              <a:t> Brasileira de Normas </a:t>
            </a:r>
            <a:r>
              <a:rPr lang="en-US" sz="1200" dirty="0" err="1">
                <a:solidFill>
                  <a:srgbClr val="000000"/>
                </a:solidFill>
                <a:latin typeface="Arial"/>
                <a:ea typeface="Arial"/>
                <a:cs typeface="Arial"/>
                <a:sym typeface="Arial"/>
              </a:rPr>
              <a:t>Técnicas</a:t>
            </a:r>
            <a:r>
              <a:rPr lang="en-US" sz="1200" dirty="0">
                <a:solidFill>
                  <a:srgbClr val="000000"/>
                </a:solidFill>
                <a:latin typeface="Arial"/>
                <a:ea typeface="Arial"/>
                <a:cs typeface="Arial"/>
                <a:sym typeface="Arial"/>
              </a:rPr>
              <a:t> (ABNT). Mais </a:t>
            </a:r>
            <a:r>
              <a:rPr lang="en-US" sz="1200" dirty="0" err="1">
                <a:solidFill>
                  <a:srgbClr val="000000"/>
                </a:solidFill>
                <a:latin typeface="Arial"/>
                <a:ea typeface="Arial"/>
                <a:cs typeface="Arial"/>
                <a:sym typeface="Arial"/>
              </a:rPr>
              <a:t>detalhes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em</a:t>
            </a:r>
            <a:r>
              <a:rPr lang="en-US" sz="1200" dirty="0">
                <a:solidFill>
                  <a:srgbClr val="000000"/>
                </a:solidFill>
                <a:latin typeface="Arial"/>
                <a:ea typeface="Arial"/>
                <a:cs typeface="Arial"/>
                <a:sym typeface="Arial"/>
              </a:rPr>
              <a:t>: </a:t>
            </a:r>
            <a:r>
              <a:rPr lang="en-US" sz="1200" u="sng" dirty="0">
                <a:solidFill>
                  <a:srgbClr val="000000"/>
                </a:solidFill>
                <a:latin typeface="Arial"/>
                <a:ea typeface="Arial"/>
                <a:cs typeface="Arial"/>
                <a:sym typeface="Arial"/>
                <a:hlinkClick r:id="rId4" tooltip="http://portal.bu.ufsc.br/normalizacao/"/>
              </a:rPr>
              <a:t>http://portal.bu.ufsc.br/normalizacao/</a:t>
            </a:r>
          </a:p>
          <a:p>
            <a:pPr algn="just">
              <a:lnSpc>
                <a:spcPts val="1679"/>
              </a:lnSpc>
              <a:spcBef>
                <a:spcPct val="0"/>
              </a:spcBef>
            </a:pPr>
            <a:endParaRPr lang="en-US" sz="1200" u="sng" dirty="0">
              <a:solidFill>
                <a:srgbClr val="000000"/>
              </a:solidFill>
              <a:latin typeface="Arial"/>
              <a:ea typeface="Arial"/>
              <a:cs typeface="Arial"/>
              <a:sym typeface="Arial"/>
              <a:hlinkClick r:id="rId4" tooltip="http://portal.bu.ufsc.br/normalizacao/"/>
            </a:endParaRPr>
          </a:p>
          <a:p>
            <a:pPr algn="just">
              <a:lnSpc>
                <a:spcPts val="1679"/>
              </a:lnSpc>
              <a:spcBef>
                <a:spcPct val="0"/>
              </a:spcBef>
            </a:pP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Os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trabalhos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completos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não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devem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estar</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paginados</a:t>
            </a:r>
            <a:r>
              <a:rPr lang="en-US" sz="1200" dirty="0">
                <a:solidFill>
                  <a:srgbClr val="000000"/>
                </a:solidFill>
                <a:latin typeface="Arial"/>
                <a:ea typeface="Arial"/>
                <a:cs typeface="Arial"/>
                <a:sym typeface="Arial"/>
              </a:rPr>
              <a:t> e </a:t>
            </a:r>
            <a:r>
              <a:rPr lang="en-US" sz="1200" dirty="0" err="1">
                <a:solidFill>
                  <a:srgbClr val="000000"/>
                </a:solidFill>
                <a:latin typeface="Arial"/>
                <a:ea typeface="Arial"/>
                <a:cs typeface="Arial"/>
                <a:sym typeface="Arial"/>
              </a:rPr>
              <a:t>nem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conter</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quebras</a:t>
            </a:r>
            <a:r>
              <a:rPr lang="en-US" sz="1200" dirty="0">
                <a:solidFill>
                  <a:srgbClr val="000000"/>
                </a:solidFill>
                <a:latin typeface="Arial"/>
                <a:ea typeface="Arial"/>
                <a:cs typeface="Arial"/>
                <a:sym typeface="Arial"/>
              </a:rPr>
              <a:t> de </a:t>
            </a:r>
            <a:r>
              <a:rPr lang="en-US" sz="1200" dirty="0" err="1">
                <a:solidFill>
                  <a:srgbClr val="000000"/>
                </a:solidFill>
                <a:latin typeface="Arial"/>
                <a:ea typeface="Arial"/>
                <a:cs typeface="Arial"/>
                <a:sym typeface="Arial"/>
              </a:rPr>
              <a:t>página</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ou</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seção</a:t>
            </a:r>
            <a:r>
              <a:rPr lang="en-US" sz="1200" dirty="0">
                <a:solidFill>
                  <a:srgbClr val="000000"/>
                </a:solidFill>
                <a:latin typeface="Arial"/>
                <a:ea typeface="Arial"/>
                <a:cs typeface="Arial"/>
                <a:sym typeface="Arial"/>
              </a:rPr>
              <a:t>. As </a:t>
            </a:r>
            <a:r>
              <a:rPr lang="en-US" sz="1200" dirty="0" err="1">
                <a:solidFill>
                  <a:srgbClr val="000000"/>
                </a:solidFill>
                <a:latin typeface="Arial"/>
                <a:ea typeface="Arial"/>
                <a:cs typeface="Arial"/>
                <a:sym typeface="Arial"/>
              </a:rPr>
              <a:t>notas</a:t>
            </a:r>
            <a:r>
              <a:rPr lang="en-US" sz="1200" dirty="0">
                <a:solidFill>
                  <a:srgbClr val="000000"/>
                </a:solidFill>
                <a:latin typeface="Arial"/>
                <a:ea typeface="Arial"/>
                <a:cs typeface="Arial"/>
                <a:sym typeface="Arial"/>
              </a:rPr>
              <a:t> de </a:t>
            </a:r>
            <a:r>
              <a:rPr lang="en-US" sz="1200" dirty="0" err="1">
                <a:solidFill>
                  <a:srgbClr val="000000"/>
                </a:solidFill>
                <a:latin typeface="Arial"/>
                <a:ea typeface="Arial"/>
                <a:cs typeface="Arial"/>
                <a:sym typeface="Arial"/>
              </a:rPr>
              <a:t>rodapé</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não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devem</a:t>
            </a:r>
            <a:r>
              <a:rPr lang="en-US" sz="1200" dirty="0">
                <a:solidFill>
                  <a:srgbClr val="000000"/>
                </a:solidFill>
                <a:latin typeface="Arial"/>
                <a:ea typeface="Arial"/>
                <a:cs typeface="Arial"/>
                <a:sym typeface="Arial"/>
              </a:rPr>
              <a:t> ser </a:t>
            </a:r>
            <a:r>
              <a:rPr lang="en-US" sz="1200" dirty="0" err="1">
                <a:solidFill>
                  <a:srgbClr val="000000"/>
                </a:solidFill>
                <a:latin typeface="Arial"/>
                <a:ea typeface="Arial"/>
                <a:cs typeface="Arial"/>
                <a:sym typeface="Arial"/>
              </a:rPr>
              <a:t>utilizadas</a:t>
            </a:r>
            <a:r>
              <a:rPr lang="en-US" sz="1200" dirty="0">
                <a:solidFill>
                  <a:srgbClr val="000000"/>
                </a:solidFill>
                <a:latin typeface="Arial"/>
                <a:ea typeface="Arial"/>
                <a:cs typeface="Arial"/>
                <a:sym typeface="Arial"/>
              </a:rPr>
              <a:t> para </a:t>
            </a:r>
            <a:r>
              <a:rPr lang="en-US" sz="1200" dirty="0" err="1">
                <a:solidFill>
                  <a:srgbClr val="000000"/>
                </a:solidFill>
                <a:latin typeface="Arial"/>
                <a:ea typeface="Arial"/>
                <a:cs typeface="Arial"/>
                <a:sym typeface="Arial"/>
              </a:rPr>
              <a:t>referências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bibliográficas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não</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devem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ultrapassar</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três</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linhas</a:t>
            </a:r>
            <a:r>
              <a:rPr lang="en-US" sz="1200" dirty="0">
                <a:solidFill>
                  <a:srgbClr val="000000"/>
                </a:solidFill>
                <a:latin typeface="Arial"/>
                <a:ea typeface="Arial"/>
                <a:cs typeface="Arial"/>
                <a:sym typeface="Arial"/>
              </a:rPr>
              <a:t> e </a:t>
            </a:r>
            <a:r>
              <a:rPr lang="en-US" sz="1200" dirty="0" err="1">
                <a:solidFill>
                  <a:srgbClr val="000000"/>
                </a:solidFill>
                <a:latin typeface="Arial"/>
                <a:ea typeface="Arial"/>
                <a:cs typeface="Arial"/>
                <a:sym typeface="Arial"/>
              </a:rPr>
              <a:t>devem</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estar</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na</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seguinte</a:t>
            </a:r>
            <a:r>
              <a:rPr lang="en-US" sz="1200" dirty="0">
                <a:solidFill>
                  <a:srgbClr val="000000"/>
                </a:solidFill>
                <a:latin typeface="Arial"/>
                <a:ea typeface="Arial"/>
                <a:cs typeface="Arial"/>
                <a:sym typeface="Arial"/>
              </a:rPr>
              <a:t> </a:t>
            </a:r>
            <a:r>
              <a:rPr lang="en-US" sz="1200" dirty="0" err="1">
                <a:solidFill>
                  <a:srgbClr val="000000"/>
                </a:solidFill>
                <a:latin typeface="Arial"/>
                <a:ea typeface="Arial"/>
                <a:cs typeface="Arial"/>
                <a:sym typeface="Arial"/>
              </a:rPr>
              <a:t>formatação</a:t>
            </a:r>
            <a:r>
              <a:rPr lang="en-US" sz="1200" dirty="0">
                <a:solidFill>
                  <a:srgbClr val="000000"/>
                </a:solidFill>
                <a:latin typeface="Arial"/>
                <a:ea typeface="Arial"/>
                <a:cs typeface="Arial"/>
                <a:sym typeface="Arial"/>
              </a:rPr>
              <a:t>: Arial, 10, </a:t>
            </a:r>
            <a:r>
              <a:rPr lang="en-US" sz="1200" dirty="0" err="1">
                <a:solidFill>
                  <a:srgbClr val="000000"/>
                </a:solidFill>
                <a:latin typeface="Arial"/>
                <a:ea typeface="Arial"/>
                <a:cs typeface="Arial"/>
                <a:sym typeface="Arial"/>
              </a:rPr>
              <a:t>espaçamento</a:t>
            </a:r>
            <a:r>
              <a:rPr lang="en-US" sz="1200" dirty="0">
                <a:solidFill>
                  <a:srgbClr val="000000"/>
                </a:solidFill>
                <a:latin typeface="Arial"/>
                <a:ea typeface="Arial"/>
                <a:cs typeface="Arial"/>
                <a:sym typeface="Arial"/>
              </a:rPr>
              <a:t> 1,0 (simples), </a:t>
            </a:r>
            <a:r>
              <a:rPr lang="en-US" sz="1200" dirty="0" err="1">
                <a:solidFill>
                  <a:srgbClr val="000000"/>
                </a:solidFill>
                <a:latin typeface="Arial"/>
                <a:ea typeface="Arial"/>
                <a:cs typeface="Arial"/>
                <a:sym typeface="Arial"/>
              </a:rPr>
              <a:t>justificado</a:t>
            </a:r>
            <a:r>
              <a:rPr lang="en-US" sz="1200" dirty="0">
                <a:solidFill>
                  <a:srgbClr val="000000"/>
                </a:solidFill>
                <a:latin typeface="Arial"/>
                <a:ea typeface="Arial"/>
                <a:cs typeface="Arial"/>
                <a:sym typeface="Arial"/>
              </a:rPr>
              <a:t>.</a:t>
            </a:r>
          </a:p>
          <a:p>
            <a:pPr algn="just">
              <a:lnSpc>
                <a:spcPts val="1679"/>
              </a:lnSpc>
              <a:spcBef>
                <a:spcPct val="0"/>
              </a:spcBef>
            </a:pPr>
            <a:endParaRPr lang="en-US" sz="1200" dirty="0">
              <a:solidFill>
                <a:srgbClr val="000000"/>
              </a:solidFill>
              <a:latin typeface="Arial"/>
              <a:ea typeface="Arial"/>
              <a:cs typeface="Arial"/>
              <a:sym typeface="Arial"/>
            </a:endParaRPr>
          </a:p>
        </p:txBody>
      </p:sp>
      <p:sp>
        <p:nvSpPr>
          <p:cNvPr id="21" name="TextBox 21"/>
          <p:cNvSpPr txBox="1"/>
          <p:nvPr/>
        </p:nvSpPr>
        <p:spPr>
          <a:xfrm>
            <a:off x="2458747" y="3327166"/>
            <a:ext cx="5636072" cy="295275"/>
          </a:xfrm>
          <a:prstGeom prst="rect">
            <a:avLst/>
          </a:prstGeom>
        </p:spPr>
        <p:txBody>
          <a:bodyPr lIns="0" tIns="0" rIns="0" bIns="0" rtlCol="0" anchor="t">
            <a:spAutoFit/>
          </a:bodyPr>
          <a:lstStyle/>
          <a:p>
            <a:pPr algn="ctr">
              <a:lnSpc>
                <a:spcPts val="2100"/>
              </a:lnSpc>
              <a:spcBef>
                <a:spcPct val="0"/>
              </a:spcBef>
            </a:pPr>
            <a:r>
              <a:rPr lang="en-US" sz="1500">
                <a:solidFill>
                  <a:srgbClr val="000000"/>
                </a:solidFill>
                <a:latin typeface="Arial"/>
                <a:ea typeface="Arial"/>
                <a:cs typeface="Arial"/>
                <a:sym typeface="Arial"/>
              </a:rPr>
              <a:t>Autor¹  E-mail; Autor²  E-mail; Autor³  E-mail;</a:t>
            </a:r>
          </a:p>
        </p:txBody>
      </p:sp>
      <p:sp>
        <p:nvSpPr>
          <p:cNvPr id="22" name="TextBox 22"/>
          <p:cNvSpPr txBox="1"/>
          <p:nvPr/>
        </p:nvSpPr>
        <p:spPr>
          <a:xfrm>
            <a:off x="5063117" y="3941948"/>
            <a:ext cx="4793628" cy="252730"/>
          </a:xfrm>
          <a:prstGeom prst="rect">
            <a:avLst/>
          </a:prstGeom>
        </p:spPr>
        <p:txBody>
          <a:bodyPr lIns="0" tIns="0" rIns="0" bIns="0" rtlCol="0" anchor="t">
            <a:spAutoFit/>
          </a:bodyPr>
          <a:lstStyle/>
          <a:p>
            <a:pPr algn="ctr">
              <a:lnSpc>
                <a:spcPts val="1820"/>
              </a:lnSpc>
              <a:spcBef>
                <a:spcPct val="0"/>
              </a:spcBef>
            </a:pPr>
            <a:r>
              <a:rPr lang="en-US" sz="1300" b="1">
                <a:solidFill>
                  <a:srgbClr val="000000"/>
                </a:solidFill>
                <a:latin typeface="Arial Bold"/>
                <a:ea typeface="Arial Bold"/>
                <a:cs typeface="Arial Bold"/>
                <a:sym typeface="Arial Bold"/>
              </a:rPr>
              <a:t>Figura 1</a:t>
            </a:r>
            <a:r>
              <a:rPr lang="en-US" sz="1300">
                <a:solidFill>
                  <a:srgbClr val="000000"/>
                </a:solidFill>
                <a:latin typeface="Arial"/>
                <a:ea typeface="Arial"/>
                <a:cs typeface="Arial"/>
                <a:sym typeface="Arial"/>
              </a:rPr>
              <a:t> - Ponte Hercílio Luz, Florianópolis Santa Catarina</a:t>
            </a:r>
          </a:p>
        </p:txBody>
      </p:sp>
      <p:sp>
        <p:nvSpPr>
          <p:cNvPr id="23" name="TextBox 23"/>
          <p:cNvSpPr txBox="1"/>
          <p:nvPr/>
        </p:nvSpPr>
        <p:spPr>
          <a:xfrm>
            <a:off x="5294326" y="7094293"/>
            <a:ext cx="4793628" cy="252730"/>
          </a:xfrm>
          <a:prstGeom prst="rect">
            <a:avLst/>
          </a:prstGeom>
        </p:spPr>
        <p:txBody>
          <a:bodyPr lIns="0" tIns="0" rIns="0" bIns="0" rtlCol="0" anchor="t">
            <a:spAutoFit/>
          </a:bodyPr>
          <a:lstStyle/>
          <a:p>
            <a:pPr algn="ctr">
              <a:lnSpc>
                <a:spcPts val="1820"/>
              </a:lnSpc>
              <a:spcBef>
                <a:spcPct val="0"/>
              </a:spcBef>
            </a:pPr>
            <a:r>
              <a:rPr lang="en-US" sz="1300" b="1">
                <a:solidFill>
                  <a:srgbClr val="000000"/>
                </a:solidFill>
                <a:latin typeface="Arial Bold"/>
                <a:ea typeface="Arial Bold"/>
                <a:cs typeface="Arial Bold"/>
                <a:sym typeface="Arial Bold"/>
              </a:rPr>
              <a:t>Fonte: </a:t>
            </a:r>
            <a:r>
              <a:rPr lang="en-US" sz="1300">
                <a:solidFill>
                  <a:srgbClr val="000000"/>
                </a:solidFill>
                <a:latin typeface="Arial"/>
                <a:ea typeface="Arial"/>
                <a:cs typeface="Arial"/>
                <a:sym typeface="Arial"/>
              </a:rPr>
              <a:t>NSC (2016)</a:t>
            </a:r>
          </a:p>
        </p:txBody>
      </p:sp>
      <p:sp>
        <p:nvSpPr>
          <p:cNvPr id="24" name="TextBox 24"/>
          <p:cNvSpPr txBox="1"/>
          <p:nvPr/>
        </p:nvSpPr>
        <p:spPr>
          <a:xfrm>
            <a:off x="5223883" y="7585148"/>
            <a:ext cx="4934515" cy="2112645"/>
          </a:xfrm>
          <a:prstGeom prst="rect">
            <a:avLst/>
          </a:prstGeom>
        </p:spPr>
        <p:txBody>
          <a:bodyPr lIns="0" tIns="0" rIns="0" bIns="0" rtlCol="0" anchor="t">
            <a:spAutoFit/>
          </a:bodyPr>
          <a:lstStyle/>
          <a:p>
            <a:pPr algn="ctr">
              <a:lnSpc>
                <a:spcPts val="1680"/>
              </a:lnSpc>
              <a:spcBef>
                <a:spcPct val="0"/>
              </a:spcBef>
            </a:pPr>
            <a:r>
              <a:rPr lang="en-US" sz="1200">
                <a:solidFill>
                  <a:srgbClr val="000000"/>
                </a:solidFill>
                <a:latin typeface="Arial"/>
                <a:ea typeface="Arial"/>
                <a:cs typeface="Arial"/>
                <a:sym typeface="Arial"/>
              </a:rPr>
              <a:t>  </a:t>
            </a:r>
            <a:r>
              <a:rPr lang="en-US" sz="1200" b="1">
                <a:solidFill>
                  <a:srgbClr val="000000"/>
                </a:solidFill>
                <a:latin typeface="Arial Bold"/>
                <a:ea typeface="Arial Bold"/>
                <a:cs typeface="Arial Bold"/>
                <a:sym typeface="Arial Bold"/>
              </a:rPr>
              <a:t>CONSIDERAÇÕES FINAIS</a:t>
            </a:r>
          </a:p>
          <a:p>
            <a:pPr algn="just">
              <a:lnSpc>
                <a:spcPts val="1680"/>
              </a:lnSpc>
              <a:spcBef>
                <a:spcPct val="0"/>
              </a:spcBef>
            </a:pPr>
            <a:r>
              <a:rPr lang="en-US" sz="1200">
                <a:solidFill>
                  <a:srgbClr val="000000"/>
                </a:solidFill>
                <a:latin typeface="Arial"/>
                <a:ea typeface="Arial"/>
                <a:cs typeface="Arial"/>
                <a:sym typeface="Arial"/>
              </a:rPr>
              <a:t> </a:t>
            </a:r>
          </a:p>
          <a:p>
            <a:pPr algn="just">
              <a:lnSpc>
                <a:spcPts val="1680"/>
              </a:lnSpc>
              <a:spcBef>
                <a:spcPct val="0"/>
              </a:spcBef>
            </a:pPr>
            <a:r>
              <a:rPr lang="en-US" sz="1200">
                <a:solidFill>
                  <a:srgbClr val="000000"/>
                </a:solidFill>
                <a:latin typeface="Arial"/>
                <a:ea typeface="Arial"/>
                <a:cs typeface="Arial"/>
                <a:sym typeface="Arial"/>
              </a:rPr>
              <a:t>Todos os elementos gráficos utilizados no artigo devem ser indicados no corpo do texto. Os elementos gráficos utilizados devem estar centralizados. Os títulos devem estar numerados em algarismos arábicos, com fonte Arial 12, justificado, e espaçamento simples. A fonte e a organização dos elementos gráficos devem ser centralizadas logo abaixo destes, fonte Arial 12, justificada e espaço simples. Após cada elemento gráfico, deve-se dar um espaço de uma linha, espaçamento simples. </a:t>
            </a:r>
          </a:p>
        </p:txBody>
      </p:sp>
      <p:sp>
        <p:nvSpPr>
          <p:cNvPr id="25" name="TextBox 25"/>
          <p:cNvSpPr txBox="1"/>
          <p:nvPr/>
        </p:nvSpPr>
        <p:spPr>
          <a:xfrm>
            <a:off x="128602" y="10424028"/>
            <a:ext cx="10029796" cy="1624330"/>
          </a:xfrm>
          <a:prstGeom prst="rect">
            <a:avLst/>
          </a:prstGeom>
        </p:spPr>
        <p:txBody>
          <a:bodyPr lIns="0" tIns="0" rIns="0" bIns="0" rtlCol="0" anchor="t">
            <a:spAutoFit/>
          </a:bodyPr>
          <a:lstStyle/>
          <a:p>
            <a:pPr algn="just">
              <a:lnSpc>
                <a:spcPts val="1820"/>
              </a:lnSpc>
              <a:spcBef>
                <a:spcPct val="0"/>
              </a:spcBef>
            </a:pPr>
            <a:r>
              <a:rPr lang="en-US" sz="1300" b="1">
                <a:solidFill>
                  <a:srgbClr val="000000"/>
                </a:solidFill>
                <a:latin typeface="Arial Bold"/>
                <a:ea typeface="Arial Bold"/>
                <a:cs typeface="Arial Bold"/>
                <a:sym typeface="Arial Bold"/>
              </a:rPr>
              <a:t>REFERÊNCIAS</a:t>
            </a:r>
          </a:p>
          <a:p>
            <a:pPr algn="just">
              <a:lnSpc>
                <a:spcPts val="1820"/>
              </a:lnSpc>
              <a:spcBef>
                <a:spcPct val="0"/>
              </a:spcBef>
            </a:pPr>
            <a:endParaRPr lang="en-US" sz="1300" b="1">
              <a:solidFill>
                <a:srgbClr val="000000"/>
              </a:solidFill>
              <a:latin typeface="Arial Bold"/>
              <a:ea typeface="Arial Bold"/>
              <a:cs typeface="Arial Bold"/>
              <a:sym typeface="Arial Bold"/>
            </a:endParaRPr>
          </a:p>
          <a:p>
            <a:pPr algn="just">
              <a:lnSpc>
                <a:spcPts val="1820"/>
              </a:lnSpc>
              <a:spcBef>
                <a:spcPct val="0"/>
              </a:spcBef>
            </a:pPr>
            <a:r>
              <a:rPr lang="en-US" sz="1300">
                <a:solidFill>
                  <a:srgbClr val="000000"/>
                </a:solidFill>
                <a:latin typeface="Arial"/>
                <a:ea typeface="Arial"/>
                <a:cs typeface="Arial"/>
                <a:sym typeface="Arial"/>
              </a:rPr>
              <a:t>As referências bibliográficas deverão estar normalizadas de acordo com a NBR 6023:2018 - Informação e Documentação: Referências, Elaboração da ABNT.</a:t>
            </a:r>
          </a:p>
          <a:p>
            <a:pPr algn="just">
              <a:lnSpc>
                <a:spcPts val="1820"/>
              </a:lnSpc>
              <a:spcBef>
                <a:spcPct val="0"/>
              </a:spcBef>
            </a:pPr>
            <a:r>
              <a:rPr lang="en-US" sz="1300">
                <a:solidFill>
                  <a:srgbClr val="000000"/>
                </a:solidFill>
                <a:latin typeface="Arial"/>
                <a:ea typeface="Arial"/>
                <a:cs typeface="Arial"/>
                <a:sym typeface="Arial"/>
              </a:rPr>
              <a:t>As referências são alinhadas somente à margem esquerda do texto [...] em espaço simples e separadas entre si por espaço duplo [...];</a:t>
            </a:r>
          </a:p>
          <a:p>
            <a:pPr algn="just">
              <a:lnSpc>
                <a:spcPts val="1820"/>
              </a:lnSpc>
              <a:spcBef>
                <a:spcPct val="0"/>
              </a:spcBef>
            </a:pPr>
            <a:r>
              <a:rPr lang="en-US" sz="1300">
                <a:solidFill>
                  <a:srgbClr val="000000"/>
                </a:solidFill>
                <a:latin typeface="Arial"/>
                <a:ea typeface="Arial"/>
                <a:cs typeface="Arial"/>
                <a:sym typeface="Arial"/>
              </a:rPr>
              <a:t>O recurso tipográfico negrito utilizado para destacar o elemento título.</a:t>
            </a:r>
          </a:p>
          <a:p>
            <a:pPr algn="just">
              <a:lnSpc>
                <a:spcPts val="1820"/>
              </a:lnSpc>
              <a:spcBef>
                <a:spcPct val="0"/>
              </a:spcBef>
            </a:pPr>
            <a:r>
              <a:rPr lang="en-US" sz="1300">
                <a:solidFill>
                  <a:srgbClr val="000000"/>
                </a:solidFill>
                <a:latin typeface="Arial"/>
                <a:ea typeface="Arial"/>
                <a:cs typeface="Arial"/>
                <a:sym typeface="Arial"/>
              </a:rPr>
              <a:t>Agradecimentos - os agradecimentos e auxílios recebidos pelo(s) autor(es) podem ser mencionados no final do artigo.</a:t>
            </a:r>
          </a:p>
        </p:txBody>
      </p:sp>
      <p:sp>
        <p:nvSpPr>
          <p:cNvPr id="26" name="Freeform 26"/>
          <p:cNvSpPr/>
          <p:nvPr/>
        </p:nvSpPr>
        <p:spPr>
          <a:xfrm>
            <a:off x="4222" y="12369590"/>
            <a:ext cx="663719" cy="965410"/>
          </a:xfrm>
          <a:custGeom>
            <a:avLst/>
            <a:gdLst/>
            <a:ahLst/>
            <a:cxnLst/>
            <a:rect l="l" t="t" r="r" b="b"/>
            <a:pathLst>
              <a:path w="663719" h="965410">
                <a:moveTo>
                  <a:pt x="0" y="0"/>
                </a:moveTo>
                <a:lnTo>
                  <a:pt x="663719" y="0"/>
                </a:lnTo>
                <a:lnTo>
                  <a:pt x="663719"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27" name="Freeform 27"/>
          <p:cNvSpPr/>
          <p:nvPr/>
        </p:nvSpPr>
        <p:spPr>
          <a:xfrm>
            <a:off x="667941" y="12369590"/>
            <a:ext cx="663719" cy="965410"/>
          </a:xfrm>
          <a:custGeom>
            <a:avLst/>
            <a:gdLst/>
            <a:ahLst/>
            <a:cxnLst/>
            <a:rect l="l" t="t" r="r" b="b"/>
            <a:pathLst>
              <a:path w="663719" h="965410">
                <a:moveTo>
                  <a:pt x="0" y="0"/>
                </a:moveTo>
                <a:lnTo>
                  <a:pt x="663720" y="0"/>
                </a:lnTo>
                <a:lnTo>
                  <a:pt x="663720"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28" name="Freeform 28"/>
          <p:cNvSpPr/>
          <p:nvPr/>
        </p:nvSpPr>
        <p:spPr>
          <a:xfrm>
            <a:off x="1331661" y="12369590"/>
            <a:ext cx="663719" cy="965410"/>
          </a:xfrm>
          <a:custGeom>
            <a:avLst/>
            <a:gdLst/>
            <a:ahLst/>
            <a:cxnLst/>
            <a:rect l="l" t="t" r="r" b="b"/>
            <a:pathLst>
              <a:path w="663719" h="965410">
                <a:moveTo>
                  <a:pt x="0" y="0"/>
                </a:moveTo>
                <a:lnTo>
                  <a:pt x="663719" y="0"/>
                </a:lnTo>
                <a:lnTo>
                  <a:pt x="663719"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29" name="Freeform 29"/>
          <p:cNvSpPr/>
          <p:nvPr/>
        </p:nvSpPr>
        <p:spPr>
          <a:xfrm>
            <a:off x="1995380" y="12369590"/>
            <a:ext cx="663719" cy="965410"/>
          </a:xfrm>
          <a:custGeom>
            <a:avLst/>
            <a:gdLst/>
            <a:ahLst/>
            <a:cxnLst/>
            <a:rect l="l" t="t" r="r" b="b"/>
            <a:pathLst>
              <a:path w="663719" h="965410">
                <a:moveTo>
                  <a:pt x="0" y="0"/>
                </a:moveTo>
                <a:lnTo>
                  <a:pt x="663720" y="0"/>
                </a:lnTo>
                <a:lnTo>
                  <a:pt x="663720"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30" name="Freeform 30"/>
          <p:cNvSpPr/>
          <p:nvPr/>
        </p:nvSpPr>
        <p:spPr>
          <a:xfrm>
            <a:off x="2659100" y="12369590"/>
            <a:ext cx="663719" cy="965410"/>
          </a:xfrm>
          <a:custGeom>
            <a:avLst/>
            <a:gdLst/>
            <a:ahLst/>
            <a:cxnLst/>
            <a:rect l="l" t="t" r="r" b="b"/>
            <a:pathLst>
              <a:path w="663719" h="965410">
                <a:moveTo>
                  <a:pt x="0" y="0"/>
                </a:moveTo>
                <a:lnTo>
                  <a:pt x="663719" y="0"/>
                </a:lnTo>
                <a:lnTo>
                  <a:pt x="663719"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31" name="Freeform 31"/>
          <p:cNvSpPr/>
          <p:nvPr/>
        </p:nvSpPr>
        <p:spPr>
          <a:xfrm>
            <a:off x="3322819" y="12369590"/>
            <a:ext cx="663719" cy="965410"/>
          </a:xfrm>
          <a:custGeom>
            <a:avLst/>
            <a:gdLst/>
            <a:ahLst/>
            <a:cxnLst/>
            <a:rect l="l" t="t" r="r" b="b"/>
            <a:pathLst>
              <a:path w="663719" h="965410">
                <a:moveTo>
                  <a:pt x="0" y="0"/>
                </a:moveTo>
                <a:lnTo>
                  <a:pt x="663720" y="0"/>
                </a:lnTo>
                <a:lnTo>
                  <a:pt x="663720"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32" name="Freeform 32"/>
          <p:cNvSpPr/>
          <p:nvPr/>
        </p:nvSpPr>
        <p:spPr>
          <a:xfrm>
            <a:off x="3986539" y="12369590"/>
            <a:ext cx="663719" cy="965410"/>
          </a:xfrm>
          <a:custGeom>
            <a:avLst/>
            <a:gdLst/>
            <a:ahLst/>
            <a:cxnLst/>
            <a:rect l="l" t="t" r="r" b="b"/>
            <a:pathLst>
              <a:path w="663719" h="965410">
                <a:moveTo>
                  <a:pt x="0" y="0"/>
                </a:moveTo>
                <a:lnTo>
                  <a:pt x="663719" y="0"/>
                </a:lnTo>
                <a:lnTo>
                  <a:pt x="663719"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33" name="Freeform 33"/>
          <p:cNvSpPr/>
          <p:nvPr/>
        </p:nvSpPr>
        <p:spPr>
          <a:xfrm>
            <a:off x="4650258" y="12369590"/>
            <a:ext cx="663719" cy="965410"/>
          </a:xfrm>
          <a:custGeom>
            <a:avLst/>
            <a:gdLst/>
            <a:ahLst/>
            <a:cxnLst/>
            <a:rect l="l" t="t" r="r" b="b"/>
            <a:pathLst>
              <a:path w="663719" h="965410">
                <a:moveTo>
                  <a:pt x="0" y="0"/>
                </a:moveTo>
                <a:lnTo>
                  <a:pt x="663719" y="0"/>
                </a:lnTo>
                <a:lnTo>
                  <a:pt x="663719"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34" name="Freeform 34"/>
          <p:cNvSpPr/>
          <p:nvPr/>
        </p:nvSpPr>
        <p:spPr>
          <a:xfrm>
            <a:off x="5362788" y="12369590"/>
            <a:ext cx="663719" cy="965410"/>
          </a:xfrm>
          <a:custGeom>
            <a:avLst/>
            <a:gdLst/>
            <a:ahLst/>
            <a:cxnLst/>
            <a:rect l="l" t="t" r="r" b="b"/>
            <a:pathLst>
              <a:path w="663719" h="965410">
                <a:moveTo>
                  <a:pt x="0" y="0"/>
                </a:moveTo>
                <a:lnTo>
                  <a:pt x="663719" y="0"/>
                </a:lnTo>
                <a:lnTo>
                  <a:pt x="663719"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35" name="Freeform 35"/>
          <p:cNvSpPr/>
          <p:nvPr/>
        </p:nvSpPr>
        <p:spPr>
          <a:xfrm>
            <a:off x="6074132" y="12369590"/>
            <a:ext cx="663719" cy="965410"/>
          </a:xfrm>
          <a:custGeom>
            <a:avLst/>
            <a:gdLst/>
            <a:ahLst/>
            <a:cxnLst/>
            <a:rect l="l" t="t" r="r" b="b"/>
            <a:pathLst>
              <a:path w="663719" h="965410">
                <a:moveTo>
                  <a:pt x="0" y="0"/>
                </a:moveTo>
                <a:lnTo>
                  <a:pt x="663720" y="0"/>
                </a:lnTo>
                <a:lnTo>
                  <a:pt x="663720"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36" name="Freeform 36"/>
          <p:cNvSpPr/>
          <p:nvPr/>
        </p:nvSpPr>
        <p:spPr>
          <a:xfrm>
            <a:off x="6769384" y="12369590"/>
            <a:ext cx="663719" cy="965410"/>
          </a:xfrm>
          <a:custGeom>
            <a:avLst/>
            <a:gdLst/>
            <a:ahLst/>
            <a:cxnLst/>
            <a:rect l="l" t="t" r="r" b="b"/>
            <a:pathLst>
              <a:path w="663719" h="965410">
                <a:moveTo>
                  <a:pt x="0" y="0"/>
                </a:moveTo>
                <a:lnTo>
                  <a:pt x="663720" y="0"/>
                </a:lnTo>
                <a:lnTo>
                  <a:pt x="663720"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37" name="Freeform 37"/>
          <p:cNvSpPr/>
          <p:nvPr/>
        </p:nvSpPr>
        <p:spPr>
          <a:xfrm>
            <a:off x="7480729" y="12369590"/>
            <a:ext cx="663719" cy="965410"/>
          </a:xfrm>
          <a:custGeom>
            <a:avLst/>
            <a:gdLst/>
            <a:ahLst/>
            <a:cxnLst/>
            <a:rect l="l" t="t" r="r" b="b"/>
            <a:pathLst>
              <a:path w="663719" h="965410">
                <a:moveTo>
                  <a:pt x="0" y="0"/>
                </a:moveTo>
                <a:lnTo>
                  <a:pt x="663719" y="0"/>
                </a:lnTo>
                <a:lnTo>
                  <a:pt x="663719"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38" name="Freeform 38"/>
          <p:cNvSpPr/>
          <p:nvPr/>
        </p:nvSpPr>
        <p:spPr>
          <a:xfrm>
            <a:off x="8173023" y="12369590"/>
            <a:ext cx="663719" cy="965410"/>
          </a:xfrm>
          <a:custGeom>
            <a:avLst/>
            <a:gdLst/>
            <a:ahLst/>
            <a:cxnLst/>
            <a:rect l="l" t="t" r="r" b="b"/>
            <a:pathLst>
              <a:path w="663719" h="965410">
                <a:moveTo>
                  <a:pt x="0" y="0"/>
                </a:moveTo>
                <a:lnTo>
                  <a:pt x="663720" y="0"/>
                </a:lnTo>
                <a:lnTo>
                  <a:pt x="663720"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39" name="Freeform 39"/>
          <p:cNvSpPr/>
          <p:nvPr/>
        </p:nvSpPr>
        <p:spPr>
          <a:xfrm>
            <a:off x="8874183" y="12369590"/>
            <a:ext cx="663719" cy="965410"/>
          </a:xfrm>
          <a:custGeom>
            <a:avLst/>
            <a:gdLst/>
            <a:ahLst/>
            <a:cxnLst/>
            <a:rect l="l" t="t" r="r" b="b"/>
            <a:pathLst>
              <a:path w="663719" h="965410">
                <a:moveTo>
                  <a:pt x="0" y="0"/>
                </a:moveTo>
                <a:lnTo>
                  <a:pt x="663720" y="0"/>
                </a:lnTo>
                <a:lnTo>
                  <a:pt x="663720"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
        <p:nvSpPr>
          <p:cNvPr id="40" name="Freeform 40"/>
          <p:cNvSpPr/>
          <p:nvPr/>
        </p:nvSpPr>
        <p:spPr>
          <a:xfrm>
            <a:off x="9575344" y="12369590"/>
            <a:ext cx="663719" cy="965410"/>
          </a:xfrm>
          <a:custGeom>
            <a:avLst/>
            <a:gdLst/>
            <a:ahLst/>
            <a:cxnLst/>
            <a:rect l="l" t="t" r="r" b="b"/>
            <a:pathLst>
              <a:path w="663719" h="965410">
                <a:moveTo>
                  <a:pt x="0" y="0"/>
                </a:moveTo>
                <a:lnTo>
                  <a:pt x="663719" y="0"/>
                </a:lnTo>
                <a:lnTo>
                  <a:pt x="663719" y="965410"/>
                </a:lnTo>
                <a:lnTo>
                  <a:pt x="0" y="965410"/>
                </a:lnTo>
                <a:lnTo>
                  <a:pt x="0" y="0"/>
                </a:lnTo>
                <a:close/>
              </a:path>
            </a:pathLst>
          </a:custGeom>
          <a:blipFill>
            <a:blip r:embed="rId5">
              <a:alphaModFix amt="43999"/>
              <a:extLst>
                <a:ext uri="{96DAC541-7B7A-43D3-8B79-37D633B846F1}">
                  <asvg:svgBlip xmlns:asvg="http://schemas.microsoft.com/office/drawing/2016/SVG/main" r:embed="rId6"/>
                </a:ext>
              </a:extLst>
            </a:blip>
            <a:stretch>
              <a:fillRect/>
            </a:stretch>
          </a:blipFill>
        </p:spPr>
        <p:txBody>
          <a:bodyPr/>
          <a:lstStyle/>
          <a:p>
            <a:endParaRPr lang="pt-B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507</Words>
  <Application>Microsoft Office PowerPoint</Application>
  <PresentationFormat>Personalizar</PresentationFormat>
  <Paragraphs>26</Paragraphs>
  <Slides>1</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Arial</vt:lpstr>
      <vt:lpstr>Arial Bold</vt:lpstr>
      <vt:lpstr>Calibri</vt:lpstr>
      <vt:lpstr>Office Theme</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CARTOTÁTIL  (1080 x 1400 px)</dc:title>
  <cp:lastModifiedBy>Iago Almeida</cp:lastModifiedBy>
  <cp:revision>1</cp:revision>
  <dcterms:created xsi:type="dcterms:W3CDTF">2006-08-16T00:00:00Z</dcterms:created>
  <dcterms:modified xsi:type="dcterms:W3CDTF">2025-08-30T23:53:43Z</dcterms:modified>
  <dc:identifier>DAGxl81QSEI</dc:identifier>
</cp:coreProperties>
</file>