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Arial 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go Almeida" userId="251dd4651e783dc7" providerId="LiveId" clId="{DE7032FB-DC25-447D-BCF2-6AE5DDE0795F}"/>
    <pc:docChg chg="modSld">
      <pc:chgData name="Iago Almeida" userId="251dd4651e783dc7" providerId="LiveId" clId="{DE7032FB-DC25-447D-BCF2-6AE5DDE0795F}" dt="2025-08-31T14:25:50.134" v="35" actId="1076"/>
      <pc:docMkLst>
        <pc:docMk/>
      </pc:docMkLst>
      <pc:sldChg chg="modSp mod">
        <pc:chgData name="Iago Almeida" userId="251dd4651e783dc7" providerId="LiveId" clId="{DE7032FB-DC25-447D-BCF2-6AE5DDE0795F}" dt="2025-08-31T14:25:50.134" v="35" actId="1076"/>
        <pc:sldMkLst>
          <pc:docMk/>
          <pc:sldMk cId="0" sldId="256"/>
        </pc:sldMkLst>
        <pc:spChg chg="mod">
          <ac:chgData name="Iago Almeida" userId="251dd4651e783dc7" providerId="LiveId" clId="{DE7032FB-DC25-447D-BCF2-6AE5DDE0795F}" dt="2025-08-31T14:25:45.654" v="34" actId="1076"/>
          <ac:spMkLst>
            <pc:docMk/>
            <pc:sldMk cId="0" sldId="256"/>
            <ac:spMk id="11" creationId="{00000000-0000-0000-0000-000000000000}"/>
          </ac:spMkLst>
        </pc:spChg>
        <pc:spChg chg="mod">
          <ac:chgData name="Iago Almeida" userId="251dd4651e783dc7" providerId="LiveId" clId="{DE7032FB-DC25-447D-BCF2-6AE5DDE0795F}" dt="2025-08-31T14:25:50.134" v="35" actId="1076"/>
          <ac:spMkLst>
            <pc:docMk/>
            <pc:sldMk cId="0" sldId="256"/>
            <ac:spMk id="1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1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797150" y="656272"/>
            <a:ext cx="6682348" cy="2059992"/>
            <a:chOff x="0" y="0"/>
            <a:chExt cx="8909798" cy="274665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466094" cy="1918793"/>
            </a:xfrm>
            <a:custGeom>
              <a:avLst/>
              <a:gdLst/>
              <a:ahLst/>
              <a:cxnLst/>
              <a:rect l="l" t="t" r="r" b="b"/>
              <a:pathLst>
                <a:path w="7466094" h="1918793">
                  <a:moveTo>
                    <a:pt x="0" y="0"/>
                  </a:moveTo>
                  <a:lnTo>
                    <a:pt x="7466094" y="0"/>
                  </a:lnTo>
                  <a:lnTo>
                    <a:pt x="7466094" y="1918793"/>
                  </a:lnTo>
                  <a:lnTo>
                    <a:pt x="0" y="191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579" t="-22819" r="-9484" b="-344351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Freeform 4"/>
            <p:cNvSpPr/>
            <p:nvPr/>
          </p:nvSpPr>
          <p:spPr>
            <a:xfrm>
              <a:off x="291645" y="1918793"/>
              <a:ext cx="6882804" cy="827863"/>
            </a:xfrm>
            <a:custGeom>
              <a:avLst/>
              <a:gdLst/>
              <a:ahLst/>
              <a:cxnLst/>
              <a:rect l="l" t="t" r="r" b="b"/>
              <a:pathLst>
                <a:path w="6882804" h="827863">
                  <a:moveTo>
                    <a:pt x="0" y="0"/>
                  </a:moveTo>
                  <a:lnTo>
                    <a:pt x="6882804" y="0"/>
                  </a:lnTo>
                  <a:lnTo>
                    <a:pt x="6882804" y="827863"/>
                  </a:lnTo>
                  <a:lnTo>
                    <a:pt x="0" y="82786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7388" t="-1128424" r="-30826" b="-86964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Freeform 5"/>
            <p:cNvSpPr/>
            <p:nvPr/>
          </p:nvSpPr>
          <p:spPr>
            <a:xfrm rot="5400000">
              <a:off x="6830237" y="667095"/>
              <a:ext cx="2563020" cy="1596101"/>
            </a:xfrm>
            <a:custGeom>
              <a:avLst/>
              <a:gdLst/>
              <a:ahLst/>
              <a:cxnLst/>
              <a:rect l="l" t="t" r="r" b="b"/>
              <a:pathLst>
                <a:path w="2563020" h="1596101">
                  <a:moveTo>
                    <a:pt x="0" y="0"/>
                  </a:moveTo>
                  <a:lnTo>
                    <a:pt x="2563020" y="0"/>
                  </a:lnTo>
                  <a:lnTo>
                    <a:pt x="2563020" y="1596102"/>
                  </a:lnTo>
                  <a:lnTo>
                    <a:pt x="0" y="15961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80286" t="-161803" r="-33549" b="-402734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3808502" y="246056"/>
            <a:ext cx="3988648" cy="2470208"/>
            <a:chOff x="0" y="0"/>
            <a:chExt cx="5318197" cy="3293611"/>
          </a:xfrm>
        </p:grpSpPr>
        <p:sp>
          <p:nvSpPr>
            <p:cNvPr id="7" name="Freeform 7"/>
            <p:cNvSpPr/>
            <p:nvPr/>
          </p:nvSpPr>
          <p:spPr>
            <a:xfrm>
              <a:off x="0" y="78993"/>
              <a:ext cx="5318197" cy="3214617"/>
            </a:xfrm>
            <a:custGeom>
              <a:avLst/>
              <a:gdLst/>
              <a:ahLst/>
              <a:cxnLst/>
              <a:rect l="l" t="t" r="r" b="b"/>
              <a:pathLst>
                <a:path w="5318197" h="3214617">
                  <a:moveTo>
                    <a:pt x="0" y="0"/>
                  </a:moveTo>
                  <a:lnTo>
                    <a:pt x="5318197" y="0"/>
                  </a:lnTo>
                  <a:lnTo>
                    <a:pt x="5318197" y="3214618"/>
                  </a:lnTo>
                  <a:lnTo>
                    <a:pt x="0" y="32146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3868" t="-52550" r="-3490" b="-25061"/>
              </a:stretch>
            </a:blipFill>
          </p:spPr>
          <p:txBody>
            <a:bodyPr/>
            <a:lstStyle/>
            <a:p>
              <a:endParaRPr lang="pt-BR"/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717992" y="0"/>
              <a:ext cx="1379297" cy="660861"/>
              <a:chOff x="0" y="0"/>
              <a:chExt cx="239650" cy="11482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239650" cy="114824"/>
              </a:xfrm>
              <a:custGeom>
                <a:avLst/>
                <a:gdLst/>
                <a:ahLst/>
                <a:cxnLst/>
                <a:rect l="l" t="t" r="r" b="b"/>
                <a:pathLst>
                  <a:path w="239650" h="114824">
                    <a:moveTo>
                      <a:pt x="0" y="0"/>
                    </a:moveTo>
                    <a:lnTo>
                      <a:pt x="239650" y="0"/>
                    </a:lnTo>
                    <a:lnTo>
                      <a:pt x="239650" y="114824"/>
                    </a:lnTo>
                    <a:lnTo>
                      <a:pt x="0" y="114824"/>
                    </a:lnTo>
                    <a:close/>
                  </a:path>
                </a:pathLst>
              </a:custGeom>
              <a:solidFill>
                <a:srgbClr val="01115E"/>
              </a:solid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239650" cy="152924"/>
              </a:xfrm>
              <a:prstGeom prst="rect">
                <a:avLst/>
              </a:prstGeom>
            </p:spPr>
            <p:txBody>
              <a:bodyPr lIns="33690" tIns="33690" rIns="33690" bIns="33690" rtlCol="0" anchor="ctr"/>
              <a:lstStyle/>
              <a:p>
                <a:pPr algn="ctr">
                  <a:lnSpc>
                    <a:spcPts val="1511"/>
                  </a:lnSpc>
                </a:pPr>
                <a:endParaRPr/>
              </a:p>
            </p:txBody>
          </p:sp>
        </p:grpSp>
      </p:grpSp>
      <p:sp>
        <p:nvSpPr>
          <p:cNvPr id="11" name="TextBox 11"/>
          <p:cNvSpPr txBox="1"/>
          <p:nvPr/>
        </p:nvSpPr>
        <p:spPr>
          <a:xfrm>
            <a:off x="2412171" y="4341131"/>
            <a:ext cx="13463656" cy="13731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530"/>
              </a:lnSpc>
              <a:spcBef>
                <a:spcPct val="0"/>
              </a:spcBef>
            </a:pPr>
            <a:r>
              <a:rPr lang="en-US" sz="3950" b="1" dirty="0">
                <a:solidFill>
                  <a:srgbClr val="FFFFFF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TÍTULO: ARIAL 40 MODELO PARA ELABORAÇÃO E FORMATAÇÃO DA APRESENTAÇÃO DOS TRABALHOS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092810" y="7483683"/>
            <a:ext cx="10102377" cy="14159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65"/>
              </a:lnSpc>
              <a:spcBef>
                <a:spcPct val="0"/>
              </a:spcBef>
            </a:pP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Autor 1 – Pós-</a:t>
            </a:r>
            <a:r>
              <a:rPr lang="en-US" sz="1975" b="1" dirty="0" err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Graduando</a:t>
            </a: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 do </a:t>
            </a:r>
            <a:r>
              <a:rPr lang="en-US" sz="1975" b="1" dirty="0" err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Curso</a:t>
            </a: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 de XXXXX da </a:t>
            </a:r>
            <a:r>
              <a:rPr lang="en-US" sz="1975" b="1" dirty="0" err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Universidade</a:t>
            </a: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 Federal - UF</a:t>
            </a:r>
          </a:p>
          <a:p>
            <a:pPr algn="ctr">
              <a:lnSpc>
                <a:spcPts val="2765"/>
              </a:lnSpc>
              <a:spcBef>
                <a:spcPct val="0"/>
              </a:spcBef>
            </a:pP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Autor 2- </a:t>
            </a:r>
            <a:r>
              <a:rPr lang="en-US" sz="1975" b="1" dirty="0" err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Mestrando</a:t>
            </a: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 do </a:t>
            </a:r>
            <a:r>
              <a:rPr lang="en-US" sz="1975" b="1" dirty="0" err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Curso</a:t>
            </a: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 de XXXXX da </a:t>
            </a:r>
            <a:r>
              <a:rPr lang="en-US" sz="1975" b="1" dirty="0" err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Universidade</a:t>
            </a: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1975" b="1" dirty="0" err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Estadual</a:t>
            </a: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 - UE</a:t>
            </a:r>
          </a:p>
          <a:p>
            <a:pPr algn="ctr">
              <a:lnSpc>
                <a:spcPts val="2765"/>
              </a:lnSpc>
              <a:spcBef>
                <a:spcPct val="0"/>
              </a:spcBef>
            </a:pP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Autor 3 – </a:t>
            </a:r>
            <a:r>
              <a:rPr lang="en-US" sz="1975" b="1" dirty="0" err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Doutor</a:t>
            </a: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 do </a:t>
            </a:r>
            <a:r>
              <a:rPr lang="en-US" sz="1975" b="1" dirty="0" err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Curso</a:t>
            </a: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 de XXXXX da </a:t>
            </a:r>
            <a:r>
              <a:rPr lang="en-US" sz="1975" b="1" dirty="0" err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Universidade</a:t>
            </a: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 Federal - UF</a:t>
            </a:r>
          </a:p>
          <a:p>
            <a:pPr algn="ctr">
              <a:lnSpc>
                <a:spcPts val="2765"/>
              </a:lnSpc>
              <a:spcBef>
                <a:spcPct val="0"/>
              </a:spcBef>
            </a:pPr>
            <a:r>
              <a:rPr lang="en-US" sz="1975" b="1" dirty="0" err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Contatos</a:t>
            </a:r>
            <a:r>
              <a:rPr lang="en-US" sz="1975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: fulano@gmail.com; ciclano@outlook.com.br; beltrano@hotmail.com;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1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963523" y="652361"/>
            <a:ext cx="5856895" cy="1805527"/>
            <a:chOff x="0" y="0"/>
            <a:chExt cx="7809193" cy="240736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43827" cy="1681770"/>
            </a:xfrm>
            <a:custGeom>
              <a:avLst/>
              <a:gdLst/>
              <a:ahLst/>
              <a:cxnLst/>
              <a:rect l="l" t="t" r="r" b="b"/>
              <a:pathLst>
                <a:path w="6543827" h="1681770">
                  <a:moveTo>
                    <a:pt x="0" y="0"/>
                  </a:moveTo>
                  <a:lnTo>
                    <a:pt x="6543827" y="0"/>
                  </a:lnTo>
                  <a:lnTo>
                    <a:pt x="6543827" y="1681770"/>
                  </a:lnTo>
                  <a:lnTo>
                    <a:pt x="0" y="16817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579" t="-22819" r="-9484" b="-344351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Freeform 4"/>
            <p:cNvSpPr/>
            <p:nvPr/>
          </p:nvSpPr>
          <p:spPr>
            <a:xfrm>
              <a:off x="255619" y="1681770"/>
              <a:ext cx="6032589" cy="725599"/>
            </a:xfrm>
            <a:custGeom>
              <a:avLst/>
              <a:gdLst/>
              <a:ahLst/>
              <a:cxnLst/>
              <a:rect l="l" t="t" r="r" b="b"/>
              <a:pathLst>
                <a:path w="6032589" h="725599">
                  <a:moveTo>
                    <a:pt x="0" y="0"/>
                  </a:moveTo>
                  <a:lnTo>
                    <a:pt x="6032589" y="0"/>
                  </a:lnTo>
                  <a:lnTo>
                    <a:pt x="6032589" y="725599"/>
                  </a:lnTo>
                  <a:lnTo>
                    <a:pt x="0" y="7255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7388" t="-1128424" r="-30826" b="-86964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Freeform 5"/>
            <p:cNvSpPr/>
            <p:nvPr/>
          </p:nvSpPr>
          <p:spPr>
            <a:xfrm rot="5400000">
              <a:off x="5986515" y="584691"/>
              <a:ext cx="2246417" cy="1398939"/>
            </a:xfrm>
            <a:custGeom>
              <a:avLst/>
              <a:gdLst/>
              <a:ahLst/>
              <a:cxnLst/>
              <a:rect l="l" t="t" r="r" b="b"/>
              <a:pathLst>
                <a:path w="2246417" h="1398939">
                  <a:moveTo>
                    <a:pt x="0" y="0"/>
                  </a:moveTo>
                  <a:lnTo>
                    <a:pt x="2246417" y="0"/>
                  </a:lnTo>
                  <a:lnTo>
                    <a:pt x="2246417" y="1398939"/>
                  </a:lnTo>
                  <a:lnTo>
                    <a:pt x="0" y="13989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80286" t="-161803" r="-33549" b="-402734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467582" y="292818"/>
            <a:ext cx="3495940" cy="2165070"/>
            <a:chOff x="0" y="0"/>
            <a:chExt cx="4661254" cy="2886760"/>
          </a:xfrm>
        </p:grpSpPr>
        <p:sp>
          <p:nvSpPr>
            <p:cNvPr id="7" name="Freeform 7"/>
            <p:cNvSpPr/>
            <p:nvPr/>
          </p:nvSpPr>
          <p:spPr>
            <a:xfrm>
              <a:off x="0" y="69236"/>
              <a:ext cx="4661254" cy="2817524"/>
            </a:xfrm>
            <a:custGeom>
              <a:avLst/>
              <a:gdLst/>
              <a:ahLst/>
              <a:cxnLst/>
              <a:rect l="l" t="t" r="r" b="b"/>
              <a:pathLst>
                <a:path w="4661254" h="2817524">
                  <a:moveTo>
                    <a:pt x="0" y="0"/>
                  </a:moveTo>
                  <a:lnTo>
                    <a:pt x="4661254" y="0"/>
                  </a:lnTo>
                  <a:lnTo>
                    <a:pt x="4661254" y="2817524"/>
                  </a:lnTo>
                  <a:lnTo>
                    <a:pt x="0" y="28175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3868" t="-52550" r="-3490" b="-25061"/>
              </a:stretch>
            </a:blipFill>
          </p:spPr>
          <p:txBody>
            <a:bodyPr/>
            <a:lstStyle/>
            <a:p>
              <a:endParaRPr lang="pt-BR"/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258718" y="0"/>
              <a:ext cx="1208916" cy="579227"/>
              <a:chOff x="0" y="0"/>
              <a:chExt cx="239650" cy="11482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239650" cy="114824"/>
              </a:xfrm>
              <a:custGeom>
                <a:avLst/>
                <a:gdLst/>
                <a:ahLst/>
                <a:cxnLst/>
                <a:rect l="l" t="t" r="r" b="b"/>
                <a:pathLst>
                  <a:path w="239650" h="114824">
                    <a:moveTo>
                      <a:pt x="0" y="0"/>
                    </a:moveTo>
                    <a:lnTo>
                      <a:pt x="239650" y="0"/>
                    </a:lnTo>
                    <a:lnTo>
                      <a:pt x="239650" y="114824"/>
                    </a:lnTo>
                    <a:lnTo>
                      <a:pt x="0" y="114824"/>
                    </a:lnTo>
                    <a:close/>
                  </a:path>
                </a:pathLst>
              </a:custGeom>
              <a:solidFill>
                <a:srgbClr val="01115E"/>
              </a:solid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239650" cy="152924"/>
              </a:xfrm>
              <a:prstGeom prst="rect">
                <a:avLst/>
              </a:prstGeom>
            </p:spPr>
            <p:txBody>
              <a:bodyPr lIns="33690" tIns="33690" rIns="33690" bIns="33690" rtlCol="0" anchor="ctr"/>
              <a:lstStyle/>
              <a:p>
                <a:pPr algn="ctr">
                  <a:lnSpc>
                    <a:spcPts val="1511"/>
                  </a:lnSpc>
                </a:pPr>
                <a:endParaRPr/>
              </a:p>
            </p:txBody>
          </p:sp>
        </p:grpSp>
      </p:grpSp>
      <p:sp>
        <p:nvSpPr>
          <p:cNvPr id="11" name="TextBox 11"/>
          <p:cNvSpPr txBox="1"/>
          <p:nvPr/>
        </p:nvSpPr>
        <p:spPr>
          <a:xfrm>
            <a:off x="838369" y="3111011"/>
            <a:ext cx="2759963" cy="581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FECA00"/>
                </a:solidFill>
                <a:latin typeface="Arial Bold"/>
                <a:ea typeface="Arial Bold"/>
                <a:cs typeface="Arial Bold"/>
                <a:sym typeface="Arial Bold"/>
              </a:rPr>
              <a:t>INTRODUÇÃO </a:t>
            </a:r>
          </a:p>
        </p:txBody>
      </p:sp>
      <p:sp>
        <p:nvSpPr>
          <p:cNvPr id="12" name="AutoShape 12"/>
          <p:cNvSpPr/>
          <p:nvPr/>
        </p:nvSpPr>
        <p:spPr>
          <a:xfrm>
            <a:off x="581177" y="3692035"/>
            <a:ext cx="3172125" cy="0"/>
          </a:xfrm>
          <a:prstGeom prst="line">
            <a:avLst/>
          </a:prstGeom>
          <a:ln w="38100" cap="flat">
            <a:solidFill>
              <a:srgbClr val="FECB00"/>
            </a:solidFill>
            <a:prstDash val="sysDot"/>
            <a:headEnd type="triangle" w="lg" len="med"/>
            <a:tailEnd type="triangle" w="lg" len="me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Box 13"/>
          <p:cNvSpPr txBox="1"/>
          <p:nvPr/>
        </p:nvSpPr>
        <p:spPr>
          <a:xfrm>
            <a:off x="420860" y="4167277"/>
            <a:ext cx="8421179" cy="3536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Corpo do artigo (conforme a norma NBR 6022 - Apresentação de Artigos de Periódicos) estruturado em: introdução, desenvolvimento, conclusão e referências bibliográficas. No caso de divisão em seções, sua ordenação deverá seguir o sistema de numeração progressiva (NBR 6024 - Numeração progressiva das seções de um documento). Para citações no texto, utilizar o sistema Autor, data (ver NBR 10520).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458075" y="4167277"/>
            <a:ext cx="8421179" cy="3536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Corpo do artigo (conforme a norma NBR 6022 - Apresentação de Artigos de Periódicos) estruturado em: introdução, desenvolvimento, conclusão e referências bibliográficas. No caso de divisão em seções, sua ordenação deverá seguir o sistema de numeração progressiva (NBR 6024 - Numeração progressiva das seções de um documento). Para citações no texto, utilizar o sistema Autor, data (ver NBR 10520).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1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963523" y="652361"/>
            <a:ext cx="5856895" cy="1805527"/>
            <a:chOff x="0" y="0"/>
            <a:chExt cx="7809193" cy="240736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43827" cy="1681770"/>
            </a:xfrm>
            <a:custGeom>
              <a:avLst/>
              <a:gdLst/>
              <a:ahLst/>
              <a:cxnLst/>
              <a:rect l="l" t="t" r="r" b="b"/>
              <a:pathLst>
                <a:path w="6543827" h="1681770">
                  <a:moveTo>
                    <a:pt x="0" y="0"/>
                  </a:moveTo>
                  <a:lnTo>
                    <a:pt x="6543827" y="0"/>
                  </a:lnTo>
                  <a:lnTo>
                    <a:pt x="6543827" y="1681770"/>
                  </a:lnTo>
                  <a:lnTo>
                    <a:pt x="0" y="16817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579" t="-22819" r="-9484" b="-344351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Freeform 4"/>
            <p:cNvSpPr/>
            <p:nvPr/>
          </p:nvSpPr>
          <p:spPr>
            <a:xfrm>
              <a:off x="255619" y="1681770"/>
              <a:ext cx="6032589" cy="725599"/>
            </a:xfrm>
            <a:custGeom>
              <a:avLst/>
              <a:gdLst/>
              <a:ahLst/>
              <a:cxnLst/>
              <a:rect l="l" t="t" r="r" b="b"/>
              <a:pathLst>
                <a:path w="6032589" h="725599">
                  <a:moveTo>
                    <a:pt x="0" y="0"/>
                  </a:moveTo>
                  <a:lnTo>
                    <a:pt x="6032589" y="0"/>
                  </a:lnTo>
                  <a:lnTo>
                    <a:pt x="6032589" y="725599"/>
                  </a:lnTo>
                  <a:lnTo>
                    <a:pt x="0" y="7255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7388" t="-1128424" r="-30826" b="-86964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Freeform 5"/>
            <p:cNvSpPr/>
            <p:nvPr/>
          </p:nvSpPr>
          <p:spPr>
            <a:xfrm rot="5400000">
              <a:off x="5986515" y="584691"/>
              <a:ext cx="2246417" cy="1398939"/>
            </a:xfrm>
            <a:custGeom>
              <a:avLst/>
              <a:gdLst/>
              <a:ahLst/>
              <a:cxnLst/>
              <a:rect l="l" t="t" r="r" b="b"/>
              <a:pathLst>
                <a:path w="2246417" h="1398939">
                  <a:moveTo>
                    <a:pt x="0" y="0"/>
                  </a:moveTo>
                  <a:lnTo>
                    <a:pt x="2246417" y="0"/>
                  </a:lnTo>
                  <a:lnTo>
                    <a:pt x="2246417" y="1398939"/>
                  </a:lnTo>
                  <a:lnTo>
                    <a:pt x="0" y="13989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80286" t="-161803" r="-33549" b="-402734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467582" y="292818"/>
            <a:ext cx="3495940" cy="2165070"/>
            <a:chOff x="0" y="0"/>
            <a:chExt cx="4661254" cy="2886760"/>
          </a:xfrm>
        </p:grpSpPr>
        <p:sp>
          <p:nvSpPr>
            <p:cNvPr id="7" name="Freeform 7"/>
            <p:cNvSpPr/>
            <p:nvPr/>
          </p:nvSpPr>
          <p:spPr>
            <a:xfrm>
              <a:off x="0" y="69236"/>
              <a:ext cx="4661254" cy="2817524"/>
            </a:xfrm>
            <a:custGeom>
              <a:avLst/>
              <a:gdLst/>
              <a:ahLst/>
              <a:cxnLst/>
              <a:rect l="l" t="t" r="r" b="b"/>
              <a:pathLst>
                <a:path w="4661254" h="2817524">
                  <a:moveTo>
                    <a:pt x="0" y="0"/>
                  </a:moveTo>
                  <a:lnTo>
                    <a:pt x="4661254" y="0"/>
                  </a:lnTo>
                  <a:lnTo>
                    <a:pt x="4661254" y="2817524"/>
                  </a:lnTo>
                  <a:lnTo>
                    <a:pt x="0" y="28175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3868" t="-52550" r="-3490" b="-25061"/>
              </a:stretch>
            </a:blipFill>
          </p:spPr>
          <p:txBody>
            <a:bodyPr/>
            <a:lstStyle/>
            <a:p>
              <a:endParaRPr lang="pt-BR"/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258718" y="0"/>
              <a:ext cx="1208916" cy="579227"/>
              <a:chOff x="0" y="0"/>
              <a:chExt cx="239650" cy="11482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239650" cy="114824"/>
              </a:xfrm>
              <a:custGeom>
                <a:avLst/>
                <a:gdLst/>
                <a:ahLst/>
                <a:cxnLst/>
                <a:rect l="l" t="t" r="r" b="b"/>
                <a:pathLst>
                  <a:path w="239650" h="114824">
                    <a:moveTo>
                      <a:pt x="0" y="0"/>
                    </a:moveTo>
                    <a:lnTo>
                      <a:pt x="239650" y="0"/>
                    </a:lnTo>
                    <a:lnTo>
                      <a:pt x="239650" y="114824"/>
                    </a:lnTo>
                    <a:lnTo>
                      <a:pt x="0" y="114824"/>
                    </a:lnTo>
                    <a:close/>
                  </a:path>
                </a:pathLst>
              </a:custGeom>
              <a:solidFill>
                <a:srgbClr val="01115E"/>
              </a:solid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239650" cy="152924"/>
              </a:xfrm>
              <a:prstGeom prst="rect">
                <a:avLst/>
              </a:prstGeom>
            </p:spPr>
            <p:txBody>
              <a:bodyPr lIns="33690" tIns="33690" rIns="33690" bIns="33690" rtlCol="0" anchor="ctr"/>
              <a:lstStyle/>
              <a:p>
                <a:pPr algn="ctr">
                  <a:lnSpc>
                    <a:spcPts val="1511"/>
                  </a:lnSpc>
                </a:pPr>
                <a:endParaRPr/>
              </a:p>
            </p:txBody>
          </p:sp>
        </p:grpSp>
      </p:grpSp>
      <p:sp>
        <p:nvSpPr>
          <p:cNvPr id="11" name="TextBox 11"/>
          <p:cNvSpPr txBox="1"/>
          <p:nvPr/>
        </p:nvSpPr>
        <p:spPr>
          <a:xfrm>
            <a:off x="175000" y="3111011"/>
            <a:ext cx="3578301" cy="581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FECA00"/>
                </a:solidFill>
                <a:latin typeface="Arial Bold"/>
                <a:ea typeface="Arial Bold"/>
                <a:cs typeface="Arial Bold"/>
                <a:sym typeface="Arial Bold"/>
              </a:rPr>
              <a:t>OBJETIVOS</a:t>
            </a:r>
          </a:p>
        </p:txBody>
      </p:sp>
      <p:sp>
        <p:nvSpPr>
          <p:cNvPr id="12" name="AutoShape 12"/>
          <p:cNvSpPr/>
          <p:nvPr/>
        </p:nvSpPr>
        <p:spPr>
          <a:xfrm>
            <a:off x="581177" y="3692035"/>
            <a:ext cx="3172125" cy="0"/>
          </a:xfrm>
          <a:prstGeom prst="line">
            <a:avLst/>
          </a:prstGeom>
          <a:ln w="38100" cap="flat">
            <a:solidFill>
              <a:srgbClr val="FECB00"/>
            </a:solidFill>
            <a:prstDash val="sysDot"/>
            <a:headEnd type="triangle" w="lg" len="med"/>
            <a:tailEnd type="triangle" w="lg" len="me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Box 13"/>
          <p:cNvSpPr txBox="1"/>
          <p:nvPr/>
        </p:nvSpPr>
        <p:spPr>
          <a:xfrm>
            <a:off x="420860" y="4167277"/>
            <a:ext cx="8421179" cy="3536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Corpo do artigo (conforme a norma NBR 6022 - Apresentação de Artigos de Periódicos) estruturado em: introdução, desenvolvimento, conclusão e referências bibliográficas. No caso de divisão em seções, sua ordenação deverá seguir o sistema de numeração progressiva (NBR 6024 - Numeração progressiva das seções de um documento). Para citações no texto, utilizar o sistema Autor, data (ver NBR 10520).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458075" y="4167277"/>
            <a:ext cx="8421179" cy="3536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Corpo do artigo (conforme a norma NBR 6022 - Apresentação de Artigos de Periódicos) estruturado em: introdução, desenvolvimento, conclusão e referências bibliográficas. No caso de divisão em seções, sua ordenação deverá seguir o sistema de numeração progressiva (NBR 6024 - Numeração progressiva das seções de um documento). Para citações no texto, utilizar o sistema Autor, data (ver NBR 10520).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1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963523" y="652361"/>
            <a:ext cx="5856895" cy="1805527"/>
            <a:chOff x="0" y="0"/>
            <a:chExt cx="7809193" cy="240736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43827" cy="1681770"/>
            </a:xfrm>
            <a:custGeom>
              <a:avLst/>
              <a:gdLst/>
              <a:ahLst/>
              <a:cxnLst/>
              <a:rect l="l" t="t" r="r" b="b"/>
              <a:pathLst>
                <a:path w="6543827" h="1681770">
                  <a:moveTo>
                    <a:pt x="0" y="0"/>
                  </a:moveTo>
                  <a:lnTo>
                    <a:pt x="6543827" y="0"/>
                  </a:lnTo>
                  <a:lnTo>
                    <a:pt x="6543827" y="1681770"/>
                  </a:lnTo>
                  <a:lnTo>
                    <a:pt x="0" y="16817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579" t="-22819" r="-9484" b="-344351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Freeform 4"/>
            <p:cNvSpPr/>
            <p:nvPr/>
          </p:nvSpPr>
          <p:spPr>
            <a:xfrm>
              <a:off x="255619" y="1681770"/>
              <a:ext cx="6032589" cy="725599"/>
            </a:xfrm>
            <a:custGeom>
              <a:avLst/>
              <a:gdLst/>
              <a:ahLst/>
              <a:cxnLst/>
              <a:rect l="l" t="t" r="r" b="b"/>
              <a:pathLst>
                <a:path w="6032589" h="725599">
                  <a:moveTo>
                    <a:pt x="0" y="0"/>
                  </a:moveTo>
                  <a:lnTo>
                    <a:pt x="6032589" y="0"/>
                  </a:lnTo>
                  <a:lnTo>
                    <a:pt x="6032589" y="725599"/>
                  </a:lnTo>
                  <a:lnTo>
                    <a:pt x="0" y="7255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7388" t="-1128424" r="-30826" b="-86964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Freeform 5"/>
            <p:cNvSpPr/>
            <p:nvPr/>
          </p:nvSpPr>
          <p:spPr>
            <a:xfrm rot="5400000">
              <a:off x="5986515" y="584691"/>
              <a:ext cx="2246417" cy="1398939"/>
            </a:xfrm>
            <a:custGeom>
              <a:avLst/>
              <a:gdLst/>
              <a:ahLst/>
              <a:cxnLst/>
              <a:rect l="l" t="t" r="r" b="b"/>
              <a:pathLst>
                <a:path w="2246417" h="1398939">
                  <a:moveTo>
                    <a:pt x="0" y="0"/>
                  </a:moveTo>
                  <a:lnTo>
                    <a:pt x="2246417" y="0"/>
                  </a:lnTo>
                  <a:lnTo>
                    <a:pt x="2246417" y="1398939"/>
                  </a:lnTo>
                  <a:lnTo>
                    <a:pt x="0" y="13989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80286" t="-161803" r="-33549" b="-402734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467582" y="292818"/>
            <a:ext cx="3495940" cy="2165070"/>
            <a:chOff x="0" y="0"/>
            <a:chExt cx="4661254" cy="2886760"/>
          </a:xfrm>
        </p:grpSpPr>
        <p:sp>
          <p:nvSpPr>
            <p:cNvPr id="7" name="Freeform 7"/>
            <p:cNvSpPr/>
            <p:nvPr/>
          </p:nvSpPr>
          <p:spPr>
            <a:xfrm>
              <a:off x="0" y="69236"/>
              <a:ext cx="4661254" cy="2817524"/>
            </a:xfrm>
            <a:custGeom>
              <a:avLst/>
              <a:gdLst/>
              <a:ahLst/>
              <a:cxnLst/>
              <a:rect l="l" t="t" r="r" b="b"/>
              <a:pathLst>
                <a:path w="4661254" h="2817524">
                  <a:moveTo>
                    <a:pt x="0" y="0"/>
                  </a:moveTo>
                  <a:lnTo>
                    <a:pt x="4661254" y="0"/>
                  </a:lnTo>
                  <a:lnTo>
                    <a:pt x="4661254" y="2817524"/>
                  </a:lnTo>
                  <a:lnTo>
                    <a:pt x="0" y="28175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3868" t="-52550" r="-3490" b="-25061"/>
              </a:stretch>
            </a:blipFill>
          </p:spPr>
          <p:txBody>
            <a:bodyPr/>
            <a:lstStyle/>
            <a:p>
              <a:endParaRPr lang="pt-BR"/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258718" y="0"/>
              <a:ext cx="1208916" cy="579227"/>
              <a:chOff x="0" y="0"/>
              <a:chExt cx="239650" cy="11482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239650" cy="114824"/>
              </a:xfrm>
              <a:custGeom>
                <a:avLst/>
                <a:gdLst/>
                <a:ahLst/>
                <a:cxnLst/>
                <a:rect l="l" t="t" r="r" b="b"/>
                <a:pathLst>
                  <a:path w="239650" h="114824">
                    <a:moveTo>
                      <a:pt x="0" y="0"/>
                    </a:moveTo>
                    <a:lnTo>
                      <a:pt x="239650" y="0"/>
                    </a:lnTo>
                    <a:lnTo>
                      <a:pt x="239650" y="114824"/>
                    </a:lnTo>
                    <a:lnTo>
                      <a:pt x="0" y="114824"/>
                    </a:lnTo>
                    <a:close/>
                  </a:path>
                </a:pathLst>
              </a:custGeom>
              <a:solidFill>
                <a:srgbClr val="01115E"/>
              </a:solid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239650" cy="152924"/>
              </a:xfrm>
              <a:prstGeom prst="rect">
                <a:avLst/>
              </a:prstGeom>
            </p:spPr>
            <p:txBody>
              <a:bodyPr lIns="33690" tIns="33690" rIns="33690" bIns="33690" rtlCol="0" anchor="ctr"/>
              <a:lstStyle/>
              <a:p>
                <a:pPr algn="ctr">
                  <a:lnSpc>
                    <a:spcPts val="1511"/>
                  </a:lnSpc>
                </a:pPr>
                <a:endParaRPr/>
              </a:p>
            </p:txBody>
          </p:sp>
        </p:grpSp>
      </p:grpSp>
      <p:sp>
        <p:nvSpPr>
          <p:cNvPr id="11" name="TextBox 11"/>
          <p:cNvSpPr txBox="1"/>
          <p:nvPr/>
        </p:nvSpPr>
        <p:spPr>
          <a:xfrm>
            <a:off x="581177" y="3111011"/>
            <a:ext cx="3134061" cy="581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METODOLOGIA</a:t>
            </a:r>
          </a:p>
        </p:txBody>
      </p:sp>
      <p:sp>
        <p:nvSpPr>
          <p:cNvPr id="12" name="AutoShape 12"/>
          <p:cNvSpPr/>
          <p:nvPr/>
        </p:nvSpPr>
        <p:spPr>
          <a:xfrm>
            <a:off x="581177" y="3692035"/>
            <a:ext cx="3172125" cy="0"/>
          </a:xfrm>
          <a:prstGeom prst="line">
            <a:avLst/>
          </a:prstGeom>
          <a:ln w="38100" cap="flat">
            <a:solidFill>
              <a:srgbClr val="FECB00"/>
            </a:solidFill>
            <a:prstDash val="sysDot"/>
            <a:headEnd type="triangle" w="lg" len="med"/>
            <a:tailEnd type="triangle" w="lg" len="me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Box 13"/>
          <p:cNvSpPr txBox="1"/>
          <p:nvPr/>
        </p:nvSpPr>
        <p:spPr>
          <a:xfrm>
            <a:off x="420860" y="4167277"/>
            <a:ext cx="8421179" cy="3536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Corpo do artigo (conforme a norma NBR 6022 - Apresentação de Artigos de Periódicos) estruturado em: introdução, desenvolvimento, conclusão e referências bibliográficas. No caso de divisão em seções, sua ordenação deverá seguir o sistema de numeração progressiva (NBR 6024 - Numeração progressiva das seções de um documento). Para citações no texto, utilizar o sistema Autor, data (ver NBR 10520).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458075" y="4167277"/>
            <a:ext cx="8421179" cy="3536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Corpo do artigo (conforme a norma NBR 6022 - Apresentação de Artigos de Periódicos) estruturado em: introdução, desenvolvimento, conclusão e referências bibliográficas. No caso de divisão em seções, sua ordenação deverá seguir o sistema de numeração progressiva (NBR 6024 - Numeração progressiva das seções de um documento). Para citações no texto, utilizar o sistema Autor, data (ver NBR 10520).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1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963523" y="652361"/>
            <a:ext cx="5856895" cy="1805527"/>
            <a:chOff x="0" y="0"/>
            <a:chExt cx="7809193" cy="240736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43827" cy="1681770"/>
            </a:xfrm>
            <a:custGeom>
              <a:avLst/>
              <a:gdLst/>
              <a:ahLst/>
              <a:cxnLst/>
              <a:rect l="l" t="t" r="r" b="b"/>
              <a:pathLst>
                <a:path w="6543827" h="1681770">
                  <a:moveTo>
                    <a:pt x="0" y="0"/>
                  </a:moveTo>
                  <a:lnTo>
                    <a:pt x="6543827" y="0"/>
                  </a:lnTo>
                  <a:lnTo>
                    <a:pt x="6543827" y="1681770"/>
                  </a:lnTo>
                  <a:lnTo>
                    <a:pt x="0" y="16817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579" t="-22819" r="-9484" b="-344351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Freeform 4"/>
            <p:cNvSpPr/>
            <p:nvPr/>
          </p:nvSpPr>
          <p:spPr>
            <a:xfrm>
              <a:off x="255619" y="1681770"/>
              <a:ext cx="6032589" cy="725599"/>
            </a:xfrm>
            <a:custGeom>
              <a:avLst/>
              <a:gdLst/>
              <a:ahLst/>
              <a:cxnLst/>
              <a:rect l="l" t="t" r="r" b="b"/>
              <a:pathLst>
                <a:path w="6032589" h="725599">
                  <a:moveTo>
                    <a:pt x="0" y="0"/>
                  </a:moveTo>
                  <a:lnTo>
                    <a:pt x="6032589" y="0"/>
                  </a:lnTo>
                  <a:lnTo>
                    <a:pt x="6032589" y="725599"/>
                  </a:lnTo>
                  <a:lnTo>
                    <a:pt x="0" y="7255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7388" t="-1128424" r="-30826" b="-86964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Freeform 5"/>
            <p:cNvSpPr/>
            <p:nvPr/>
          </p:nvSpPr>
          <p:spPr>
            <a:xfrm rot="5400000">
              <a:off x="5986515" y="584691"/>
              <a:ext cx="2246417" cy="1398939"/>
            </a:xfrm>
            <a:custGeom>
              <a:avLst/>
              <a:gdLst/>
              <a:ahLst/>
              <a:cxnLst/>
              <a:rect l="l" t="t" r="r" b="b"/>
              <a:pathLst>
                <a:path w="2246417" h="1398939">
                  <a:moveTo>
                    <a:pt x="0" y="0"/>
                  </a:moveTo>
                  <a:lnTo>
                    <a:pt x="2246417" y="0"/>
                  </a:lnTo>
                  <a:lnTo>
                    <a:pt x="2246417" y="1398939"/>
                  </a:lnTo>
                  <a:lnTo>
                    <a:pt x="0" y="13989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80286" t="-161803" r="-33549" b="-402734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467582" y="292818"/>
            <a:ext cx="3495940" cy="2165070"/>
            <a:chOff x="0" y="0"/>
            <a:chExt cx="4661254" cy="2886760"/>
          </a:xfrm>
        </p:grpSpPr>
        <p:sp>
          <p:nvSpPr>
            <p:cNvPr id="7" name="Freeform 7"/>
            <p:cNvSpPr/>
            <p:nvPr/>
          </p:nvSpPr>
          <p:spPr>
            <a:xfrm>
              <a:off x="0" y="69236"/>
              <a:ext cx="4661254" cy="2817524"/>
            </a:xfrm>
            <a:custGeom>
              <a:avLst/>
              <a:gdLst/>
              <a:ahLst/>
              <a:cxnLst/>
              <a:rect l="l" t="t" r="r" b="b"/>
              <a:pathLst>
                <a:path w="4661254" h="2817524">
                  <a:moveTo>
                    <a:pt x="0" y="0"/>
                  </a:moveTo>
                  <a:lnTo>
                    <a:pt x="4661254" y="0"/>
                  </a:lnTo>
                  <a:lnTo>
                    <a:pt x="4661254" y="2817524"/>
                  </a:lnTo>
                  <a:lnTo>
                    <a:pt x="0" y="28175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3868" t="-52550" r="-3490" b="-25061"/>
              </a:stretch>
            </a:blipFill>
          </p:spPr>
          <p:txBody>
            <a:bodyPr/>
            <a:lstStyle/>
            <a:p>
              <a:endParaRPr lang="pt-BR"/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258718" y="0"/>
              <a:ext cx="1208916" cy="579227"/>
              <a:chOff x="0" y="0"/>
              <a:chExt cx="239650" cy="11482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239650" cy="114824"/>
              </a:xfrm>
              <a:custGeom>
                <a:avLst/>
                <a:gdLst/>
                <a:ahLst/>
                <a:cxnLst/>
                <a:rect l="l" t="t" r="r" b="b"/>
                <a:pathLst>
                  <a:path w="239650" h="114824">
                    <a:moveTo>
                      <a:pt x="0" y="0"/>
                    </a:moveTo>
                    <a:lnTo>
                      <a:pt x="239650" y="0"/>
                    </a:lnTo>
                    <a:lnTo>
                      <a:pt x="239650" y="114824"/>
                    </a:lnTo>
                    <a:lnTo>
                      <a:pt x="0" y="114824"/>
                    </a:lnTo>
                    <a:close/>
                  </a:path>
                </a:pathLst>
              </a:custGeom>
              <a:solidFill>
                <a:srgbClr val="01115E"/>
              </a:solid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239650" cy="152924"/>
              </a:xfrm>
              <a:prstGeom prst="rect">
                <a:avLst/>
              </a:prstGeom>
            </p:spPr>
            <p:txBody>
              <a:bodyPr lIns="33690" tIns="33690" rIns="33690" bIns="33690" rtlCol="0" anchor="ctr"/>
              <a:lstStyle/>
              <a:p>
                <a:pPr algn="ctr">
                  <a:lnSpc>
                    <a:spcPts val="1511"/>
                  </a:lnSpc>
                </a:pPr>
                <a:endParaRPr/>
              </a:p>
            </p:txBody>
          </p:sp>
        </p:grpSp>
      </p:grpSp>
      <p:sp>
        <p:nvSpPr>
          <p:cNvPr id="11" name="TextBox 11"/>
          <p:cNvSpPr txBox="1"/>
          <p:nvPr/>
        </p:nvSpPr>
        <p:spPr>
          <a:xfrm>
            <a:off x="581177" y="3111011"/>
            <a:ext cx="3134061" cy="581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RESULTADOS</a:t>
            </a:r>
          </a:p>
        </p:txBody>
      </p:sp>
      <p:sp>
        <p:nvSpPr>
          <p:cNvPr id="12" name="AutoShape 12"/>
          <p:cNvSpPr/>
          <p:nvPr/>
        </p:nvSpPr>
        <p:spPr>
          <a:xfrm>
            <a:off x="581177" y="3692035"/>
            <a:ext cx="3172125" cy="0"/>
          </a:xfrm>
          <a:prstGeom prst="line">
            <a:avLst/>
          </a:prstGeom>
          <a:ln w="38100" cap="flat">
            <a:solidFill>
              <a:srgbClr val="FECB00"/>
            </a:solidFill>
            <a:prstDash val="sysDot"/>
            <a:headEnd type="triangle" w="lg" len="med"/>
            <a:tailEnd type="triangle" w="lg" len="me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Box 13"/>
          <p:cNvSpPr txBox="1"/>
          <p:nvPr/>
        </p:nvSpPr>
        <p:spPr>
          <a:xfrm>
            <a:off x="420860" y="4167277"/>
            <a:ext cx="8421179" cy="3536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Corpo do artigo (conforme a norma NBR 6022 - Apresentação de Artigos de Periódicos) estruturado em: introdução, desenvolvimento, conclusão e referências bibliográficas. No caso de divisão em seções, sua ordenação deverá seguir o sistema de numeração progressiva (NBR 6024 - Numeração progressiva das seções de um documento). Para citações no texto, utilizar o sistema Autor, data (ver NBR 10520).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458075" y="4167277"/>
            <a:ext cx="8421179" cy="3536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Corpo do artigo (conforme a norma NBR 6022 - Apresentação de Artigos de Periódicos) estruturado em: introdução, desenvolvimento, conclusão e referências bibliográficas. No caso de divisão em seções, sua ordenação deverá seguir o sistema de numeração progressiva (NBR 6024 - Numeração progressiva das seções de um documento). Para citações no texto, utilizar o sistema Autor, data (ver NBR 10520).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1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963523" y="652361"/>
            <a:ext cx="5856895" cy="1805527"/>
            <a:chOff x="0" y="0"/>
            <a:chExt cx="7809193" cy="240736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43827" cy="1681770"/>
            </a:xfrm>
            <a:custGeom>
              <a:avLst/>
              <a:gdLst/>
              <a:ahLst/>
              <a:cxnLst/>
              <a:rect l="l" t="t" r="r" b="b"/>
              <a:pathLst>
                <a:path w="6543827" h="1681770">
                  <a:moveTo>
                    <a:pt x="0" y="0"/>
                  </a:moveTo>
                  <a:lnTo>
                    <a:pt x="6543827" y="0"/>
                  </a:lnTo>
                  <a:lnTo>
                    <a:pt x="6543827" y="1681770"/>
                  </a:lnTo>
                  <a:lnTo>
                    <a:pt x="0" y="16817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579" t="-22819" r="-9484" b="-344351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Freeform 4"/>
            <p:cNvSpPr/>
            <p:nvPr/>
          </p:nvSpPr>
          <p:spPr>
            <a:xfrm>
              <a:off x="255619" y="1681770"/>
              <a:ext cx="6032589" cy="725599"/>
            </a:xfrm>
            <a:custGeom>
              <a:avLst/>
              <a:gdLst/>
              <a:ahLst/>
              <a:cxnLst/>
              <a:rect l="l" t="t" r="r" b="b"/>
              <a:pathLst>
                <a:path w="6032589" h="725599">
                  <a:moveTo>
                    <a:pt x="0" y="0"/>
                  </a:moveTo>
                  <a:lnTo>
                    <a:pt x="6032589" y="0"/>
                  </a:lnTo>
                  <a:lnTo>
                    <a:pt x="6032589" y="725599"/>
                  </a:lnTo>
                  <a:lnTo>
                    <a:pt x="0" y="7255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7388" t="-1128424" r="-30826" b="-86964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Freeform 5"/>
            <p:cNvSpPr/>
            <p:nvPr/>
          </p:nvSpPr>
          <p:spPr>
            <a:xfrm rot="5400000">
              <a:off x="5986515" y="584691"/>
              <a:ext cx="2246417" cy="1398939"/>
            </a:xfrm>
            <a:custGeom>
              <a:avLst/>
              <a:gdLst/>
              <a:ahLst/>
              <a:cxnLst/>
              <a:rect l="l" t="t" r="r" b="b"/>
              <a:pathLst>
                <a:path w="2246417" h="1398939">
                  <a:moveTo>
                    <a:pt x="0" y="0"/>
                  </a:moveTo>
                  <a:lnTo>
                    <a:pt x="2246417" y="0"/>
                  </a:lnTo>
                  <a:lnTo>
                    <a:pt x="2246417" y="1398939"/>
                  </a:lnTo>
                  <a:lnTo>
                    <a:pt x="0" y="13989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80286" t="-161803" r="-33549" b="-402734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467582" y="292818"/>
            <a:ext cx="3495940" cy="2165070"/>
            <a:chOff x="0" y="0"/>
            <a:chExt cx="4661254" cy="2886760"/>
          </a:xfrm>
        </p:grpSpPr>
        <p:sp>
          <p:nvSpPr>
            <p:cNvPr id="7" name="Freeform 7"/>
            <p:cNvSpPr/>
            <p:nvPr/>
          </p:nvSpPr>
          <p:spPr>
            <a:xfrm>
              <a:off x="0" y="69236"/>
              <a:ext cx="4661254" cy="2817524"/>
            </a:xfrm>
            <a:custGeom>
              <a:avLst/>
              <a:gdLst/>
              <a:ahLst/>
              <a:cxnLst/>
              <a:rect l="l" t="t" r="r" b="b"/>
              <a:pathLst>
                <a:path w="4661254" h="2817524">
                  <a:moveTo>
                    <a:pt x="0" y="0"/>
                  </a:moveTo>
                  <a:lnTo>
                    <a:pt x="4661254" y="0"/>
                  </a:lnTo>
                  <a:lnTo>
                    <a:pt x="4661254" y="2817524"/>
                  </a:lnTo>
                  <a:lnTo>
                    <a:pt x="0" y="28175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3868" t="-52550" r="-3490" b="-25061"/>
              </a:stretch>
            </a:blipFill>
          </p:spPr>
          <p:txBody>
            <a:bodyPr/>
            <a:lstStyle/>
            <a:p>
              <a:endParaRPr lang="pt-BR"/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258718" y="0"/>
              <a:ext cx="1208916" cy="579227"/>
              <a:chOff x="0" y="0"/>
              <a:chExt cx="239650" cy="11482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239650" cy="114824"/>
              </a:xfrm>
              <a:custGeom>
                <a:avLst/>
                <a:gdLst/>
                <a:ahLst/>
                <a:cxnLst/>
                <a:rect l="l" t="t" r="r" b="b"/>
                <a:pathLst>
                  <a:path w="239650" h="114824">
                    <a:moveTo>
                      <a:pt x="0" y="0"/>
                    </a:moveTo>
                    <a:lnTo>
                      <a:pt x="239650" y="0"/>
                    </a:lnTo>
                    <a:lnTo>
                      <a:pt x="239650" y="114824"/>
                    </a:lnTo>
                    <a:lnTo>
                      <a:pt x="0" y="114824"/>
                    </a:lnTo>
                    <a:close/>
                  </a:path>
                </a:pathLst>
              </a:custGeom>
              <a:solidFill>
                <a:srgbClr val="01115E"/>
              </a:solid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239650" cy="152924"/>
              </a:xfrm>
              <a:prstGeom prst="rect">
                <a:avLst/>
              </a:prstGeom>
            </p:spPr>
            <p:txBody>
              <a:bodyPr lIns="33690" tIns="33690" rIns="33690" bIns="33690" rtlCol="0" anchor="ctr"/>
              <a:lstStyle/>
              <a:p>
                <a:pPr algn="ctr">
                  <a:lnSpc>
                    <a:spcPts val="1511"/>
                  </a:lnSpc>
                </a:pPr>
                <a:endParaRPr/>
              </a:p>
            </p:txBody>
          </p:sp>
        </p:grpSp>
      </p:grpSp>
      <p:sp>
        <p:nvSpPr>
          <p:cNvPr id="11" name="TextBox 11"/>
          <p:cNvSpPr txBox="1"/>
          <p:nvPr/>
        </p:nvSpPr>
        <p:spPr>
          <a:xfrm>
            <a:off x="581177" y="3111011"/>
            <a:ext cx="3134061" cy="581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RESULTADOS</a:t>
            </a:r>
          </a:p>
        </p:txBody>
      </p:sp>
      <p:sp>
        <p:nvSpPr>
          <p:cNvPr id="12" name="AutoShape 12"/>
          <p:cNvSpPr/>
          <p:nvPr/>
        </p:nvSpPr>
        <p:spPr>
          <a:xfrm>
            <a:off x="581177" y="3692035"/>
            <a:ext cx="3172125" cy="0"/>
          </a:xfrm>
          <a:prstGeom prst="line">
            <a:avLst/>
          </a:prstGeom>
          <a:ln w="38100" cap="flat">
            <a:solidFill>
              <a:srgbClr val="FECB00"/>
            </a:solidFill>
            <a:prstDash val="sysDot"/>
            <a:headEnd type="triangle" w="lg" len="med"/>
            <a:tailEnd type="triangle" w="lg" len="med"/>
          </a:ln>
        </p:spPr>
        <p:txBody>
          <a:bodyPr/>
          <a:lstStyle/>
          <a:p>
            <a:endParaRPr lang="pt-BR"/>
          </a:p>
        </p:txBody>
      </p:sp>
      <p:sp>
        <p:nvSpPr>
          <p:cNvPr id="13" name="Freeform 13"/>
          <p:cNvSpPr/>
          <p:nvPr/>
        </p:nvSpPr>
        <p:spPr>
          <a:xfrm>
            <a:off x="8187079" y="4902011"/>
            <a:ext cx="7340577" cy="4123616"/>
          </a:xfrm>
          <a:custGeom>
            <a:avLst/>
            <a:gdLst/>
            <a:ahLst/>
            <a:cxnLst/>
            <a:rect l="l" t="t" r="r" b="b"/>
            <a:pathLst>
              <a:path w="7340577" h="4123616">
                <a:moveTo>
                  <a:pt x="0" y="0"/>
                </a:moveTo>
                <a:lnTo>
                  <a:pt x="7340577" y="0"/>
                </a:lnTo>
                <a:lnTo>
                  <a:pt x="7340577" y="4123617"/>
                </a:lnTo>
                <a:lnTo>
                  <a:pt x="0" y="412361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5824" b="-983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4" name="Freeform 14"/>
          <p:cNvSpPr/>
          <p:nvPr/>
        </p:nvSpPr>
        <p:spPr>
          <a:xfrm>
            <a:off x="1985776" y="4914410"/>
            <a:ext cx="4229776" cy="4229776"/>
          </a:xfrm>
          <a:custGeom>
            <a:avLst/>
            <a:gdLst/>
            <a:ahLst/>
            <a:cxnLst/>
            <a:rect l="l" t="t" r="r" b="b"/>
            <a:pathLst>
              <a:path w="4229776" h="4229776">
                <a:moveTo>
                  <a:pt x="0" y="0"/>
                </a:moveTo>
                <a:lnTo>
                  <a:pt x="4229776" y="0"/>
                </a:lnTo>
                <a:lnTo>
                  <a:pt x="4229776" y="4229776"/>
                </a:lnTo>
                <a:lnTo>
                  <a:pt x="0" y="42297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5" name="TextBox 15"/>
          <p:cNvSpPr txBox="1"/>
          <p:nvPr/>
        </p:nvSpPr>
        <p:spPr>
          <a:xfrm>
            <a:off x="2148207" y="4454035"/>
            <a:ext cx="3695207" cy="387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Figura 1 - Logo do 2° Cartotátil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797130" y="9172575"/>
            <a:ext cx="4607069" cy="387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Fonte: LabTATE (2025).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187079" y="4454035"/>
            <a:ext cx="7155609" cy="387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Figura 2 - Ponte Hercílio Luz, Florianópolis, Santa Catarina.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396592" y="9058461"/>
            <a:ext cx="2736582" cy="387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Fonte: NSC (2016).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1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963523" y="652361"/>
            <a:ext cx="5856895" cy="1805527"/>
            <a:chOff x="0" y="0"/>
            <a:chExt cx="7809193" cy="240736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43827" cy="1681770"/>
            </a:xfrm>
            <a:custGeom>
              <a:avLst/>
              <a:gdLst/>
              <a:ahLst/>
              <a:cxnLst/>
              <a:rect l="l" t="t" r="r" b="b"/>
              <a:pathLst>
                <a:path w="6543827" h="1681770">
                  <a:moveTo>
                    <a:pt x="0" y="0"/>
                  </a:moveTo>
                  <a:lnTo>
                    <a:pt x="6543827" y="0"/>
                  </a:lnTo>
                  <a:lnTo>
                    <a:pt x="6543827" y="1681770"/>
                  </a:lnTo>
                  <a:lnTo>
                    <a:pt x="0" y="16817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579" t="-22819" r="-9484" b="-344351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Freeform 4"/>
            <p:cNvSpPr/>
            <p:nvPr/>
          </p:nvSpPr>
          <p:spPr>
            <a:xfrm>
              <a:off x="255619" y="1681770"/>
              <a:ext cx="6032589" cy="725599"/>
            </a:xfrm>
            <a:custGeom>
              <a:avLst/>
              <a:gdLst/>
              <a:ahLst/>
              <a:cxnLst/>
              <a:rect l="l" t="t" r="r" b="b"/>
              <a:pathLst>
                <a:path w="6032589" h="725599">
                  <a:moveTo>
                    <a:pt x="0" y="0"/>
                  </a:moveTo>
                  <a:lnTo>
                    <a:pt x="6032589" y="0"/>
                  </a:lnTo>
                  <a:lnTo>
                    <a:pt x="6032589" y="725599"/>
                  </a:lnTo>
                  <a:lnTo>
                    <a:pt x="0" y="7255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7388" t="-1128424" r="-30826" b="-86964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Freeform 5"/>
            <p:cNvSpPr/>
            <p:nvPr/>
          </p:nvSpPr>
          <p:spPr>
            <a:xfrm rot="5400000">
              <a:off x="5986515" y="584691"/>
              <a:ext cx="2246417" cy="1398939"/>
            </a:xfrm>
            <a:custGeom>
              <a:avLst/>
              <a:gdLst/>
              <a:ahLst/>
              <a:cxnLst/>
              <a:rect l="l" t="t" r="r" b="b"/>
              <a:pathLst>
                <a:path w="2246417" h="1398939">
                  <a:moveTo>
                    <a:pt x="0" y="0"/>
                  </a:moveTo>
                  <a:lnTo>
                    <a:pt x="2246417" y="0"/>
                  </a:lnTo>
                  <a:lnTo>
                    <a:pt x="2246417" y="1398939"/>
                  </a:lnTo>
                  <a:lnTo>
                    <a:pt x="0" y="13989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80286" t="-161803" r="-33549" b="-402734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467582" y="292818"/>
            <a:ext cx="3495940" cy="2165070"/>
            <a:chOff x="0" y="0"/>
            <a:chExt cx="4661254" cy="2886760"/>
          </a:xfrm>
        </p:grpSpPr>
        <p:sp>
          <p:nvSpPr>
            <p:cNvPr id="7" name="Freeform 7"/>
            <p:cNvSpPr/>
            <p:nvPr/>
          </p:nvSpPr>
          <p:spPr>
            <a:xfrm>
              <a:off x="0" y="69236"/>
              <a:ext cx="4661254" cy="2817524"/>
            </a:xfrm>
            <a:custGeom>
              <a:avLst/>
              <a:gdLst/>
              <a:ahLst/>
              <a:cxnLst/>
              <a:rect l="l" t="t" r="r" b="b"/>
              <a:pathLst>
                <a:path w="4661254" h="2817524">
                  <a:moveTo>
                    <a:pt x="0" y="0"/>
                  </a:moveTo>
                  <a:lnTo>
                    <a:pt x="4661254" y="0"/>
                  </a:lnTo>
                  <a:lnTo>
                    <a:pt x="4661254" y="2817524"/>
                  </a:lnTo>
                  <a:lnTo>
                    <a:pt x="0" y="28175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3868" t="-52550" r="-3490" b="-25061"/>
              </a:stretch>
            </a:blipFill>
          </p:spPr>
          <p:txBody>
            <a:bodyPr/>
            <a:lstStyle/>
            <a:p>
              <a:endParaRPr lang="pt-BR"/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258718" y="0"/>
              <a:ext cx="1208916" cy="579227"/>
              <a:chOff x="0" y="0"/>
              <a:chExt cx="239650" cy="11482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239650" cy="114824"/>
              </a:xfrm>
              <a:custGeom>
                <a:avLst/>
                <a:gdLst/>
                <a:ahLst/>
                <a:cxnLst/>
                <a:rect l="l" t="t" r="r" b="b"/>
                <a:pathLst>
                  <a:path w="239650" h="114824">
                    <a:moveTo>
                      <a:pt x="0" y="0"/>
                    </a:moveTo>
                    <a:lnTo>
                      <a:pt x="239650" y="0"/>
                    </a:lnTo>
                    <a:lnTo>
                      <a:pt x="239650" y="114824"/>
                    </a:lnTo>
                    <a:lnTo>
                      <a:pt x="0" y="114824"/>
                    </a:lnTo>
                    <a:close/>
                  </a:path>
                </a:pathLst>
              </a:custGeom>
              <a:solidFill>
                <a:srgbClr val="01115E"/>
              </a:solid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239650" cy="152924"/>
              </a:xfrm>
              <a:prstGeom prst="rect">
                <a:avLst/>
              </a:prstGeom>
            </p:spPr>
            <p:txBody>
              <a:bodyPr lIns="33690" tIns="33690" rIns="33690" bIns="33690" rtlCol="0" anchor="ctr"/>
              <a:lstStyle/>
              <a:p>
                <a:pPr algn="ctr">
                  <a:lnSpc>
                    <a:spcPts val="1511"/>
                  </a:lnSpc>
                </a:pPr>
                <a:endParaRPr/>
              </a:p>
            </p:txBody>
          </p:sp>
        </p:grpSp>
      </p:grpSp>
      <p:sp>
        <p:nvSpPr>
          <p:cNvPr id="11" name="TextBox 11"/>
          <p:cNvSpPr txBox="1"/>
          <p:nvPr/>
        </p:nvSpPr>
        <p:spPr>
          <a:xfrm>
            <a:off x="581177" y="3111011"/>
            <a:ext cx="3134061" cy="581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 dirty="0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CONCLUSÃO</a:t>
            </a:r>
          </a:p>
        </p:txBody>
      </p:sp>
      <p:sp>
        <p:nvSpPr>
          <p:cNvPr id="12" name="AutoShape 12"/>
          <p:cNvSpPr/>
          <p:nvPr/>
        </p:nvSpPr>
        <p:spPr>
          <a:xfrm>
            <a:off x="581177" y="3692035"/>
            <a:ext cx="3172125" cy="0"/>
          </a:xfrm>
          <a:prstGeom prst="line">
            <a:avLst/>
          </a:prstGeom>
          <a:ln w="38100" cap="flat">
            <a:solidFill>
              <a:srgbClr val="FECB00"/>
            </a:solidFill>
            <a:prstDash val="sysDot"/>
            <a:headEnd type="triangle" w="lg" len="med"/>
            <a:tailEnd type="triangle" w="lg" len="me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Box 13"/>
          <p:cNvSpPr txBox="1"/>
          <p:nvPr/>
        </p:nvSpPr>
        <p:spPr>
          <a:xfrm>
            <a:off x="420860" y="4167277"/>
            <a:ext cx="8421179" cy="3536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Corpo do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artigo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conforme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 norma NBR 6022 -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Apresentação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Artigos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Periódicos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estruturado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desenvolvimento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bibliográficas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. No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caso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divisão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seções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sua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ordenação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deverá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seguir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sistema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numeração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progressiva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(NBR 6024 -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Numeração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progressiva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seções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um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documento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). Para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citações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no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utilizar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sistema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Autor, data (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NBR 10520).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458075" y="4167277"/>
            <a:ext cx="8421179" cy="3536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Corpo do artigo (conforme a norma NBR 6022 - Apresentação de Artigos de Periódicos) estruturado em: introdução, desenvolvimento, conclusão e referências bibliográficas. No caso de divisão em seções, sua ordenação deverá seguir o sistema de numeração progressiva (NBR 6024 - Numeração progressiva das seções de um documento). Para citações no texto, utilizar o sistema Autor, data (ver NBR 10520).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1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963523" y="652361"/>
            <a:ext cx="5856895" cy="1805527"/>
            <a:chOff x="0" y="0"/>
            <a:chExt cx="7809193" cy="240736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43827" cy="1681770"/>
            </a:xfrm>
            <a:custGeom>
              <a:avLst/>
              <a:gdLst/>
              <a:ahLst/>
              <a:cxnLst/>
              <a:rect l="l" t="t" r="r" b="b"/>
              <a:pathLst>
                <a:path w="6543827" h="1681770">
                  <a:moveTo>
                    <a:pt x="0" y="0"/>
                  </a:moveTo>
                  <a:lnTo>
                    <a:pt x="6543827" y="0"/>
                  </a:lnTo>
                  <a:lnTo>
                    <a:pt x="6543827" y="1681770"/>
                  </a:lnTo>
                  <a:lnTo>
                    <a:pt x="0" y="16817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579" t="-22819" r="-9484" b="-344351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Freeform 4"/>
            <p:cNvSpPr/>
            <p:nvPr/>
          </p:nvSpPr>
          <p:spPr>
            <a:xfrm>
              <a:off x="255619" y="1681770"/>
              <a:ext cx="6032589" cy="725599"/>
            </a:xfrm>
            <a:custGeom>
              <a:avLst/>
              <a:gdLst/>
              <a:ahLst/>
              <a:cxnLst/>
              <a:rect l="l" t="t" r="r" b="b"/>
              <a:pathLst>
                <a:path w="6032589" h="725599">
                  <a:moveTo>
                    <a:pt x="0" y="0"/>
                  </a:moveTo>
                  <a:lnTo>
                    <a:pt x="6032589" y="0"/>
                  </a:lnTo>
                  <a:lnTo>
                    <a:pt x="6032589" y="725599"/>
                  </a:lnTo>
                  <a:lnTo>
                    <a:pt x="0" y="7255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7388" t="-1128424" r="-30826" b="-86964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Freeform 5"/>
            <p:cNvSpPr/>
            <p:nvPr/>
          </p:nvSpPr>
          <p:spPr>
            <a:xfrm rot="5400000">
              <a:off x="5986515" y="584691"/>
              <a:ext cx="2246417" cy="1398939"/>
            </a:xfrm>
            <a:custGeom>
              <a:avLst/>
              <a:gdLst/>
              <a:ahLst/>
              <a:cxnLst/>
              <a:rect l="l" t="t" r="r" b="b"/>
              <a:pathLst>
                <a:path w="2246417" h="1398939">
                  <a:moveTo>
                    <a:pt x="0" y="0"/>
                  </a:moveTo>
                  <a:lnTo>
                    <a:pt x="2246417" y="0"/>
                  </a:lnTo>
                  <a:lnTo>
                    <a:pt x="2246417" y="1398939"/>
                  </a:lnTo>
                  <a:lnTo>
                    <a:pt x="0" y="13989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280286" t="-161803" r="-33549" b="-402734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467582" y="292818"/>
            <a:ext cx="3495940" cy="2165070"/>
            <a:chOff x="0" y="0"/>
            <a:chExt cx="4661254" cy="2886760"/>
          </a:xfrm>
        </p:grpSpPr>
        <p:sp>
          <p:nvSpPr>
            <p:cNvPr id="7" name="Freeform 7"/>
            <p:cNvSpPr/>
            <p:nvPr/>
          </p:nvSpPr>
          <p:spPr>
            <a:xfrm>
              <a:off x="0" y="69236"/>
              <a:ext cx="4661254" cy="2817524"/>
            </a:xfrm>
            <a:custGeom>
              <a:avLst/>
              <a:gdLst/>
              <a:ahLst/>
              <a:cxnLst/>
              <a:rect l="l" t="t" r="r" b="b"/>
              <a:pathLst>
                <a:path w="4661254" h="2817524">
                  <a:moveTo>
                    <a:pt x="0" y="0"/>
                  </a:moveTo>
                  <a:lnTo>
                    <a:pt x="4661254" y="0"/>
                  </a:lnTo>
                  <a:lnTo>
                    <a:pt x="4661254" y="2817524"/>
                  </a:lnTo>
                  <a:lnTo>
                    <a:pt x="0" y="28175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3868" t="-52550" r="-3490" b="-25061"/>
              </a:stretch>
            </a:blipFill>
          </p:spPr>
          <p:txBody>
            <a:bodyPr/>
            <a:lstStyle/>
            <a:p>
              <a:endParaRPr lang="pt-BR"/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258718" y="0"/>
              <a:ext cx="1208916" cy="579227"/>
              <a:chOff x="0" y="0"/>
              <a:chExt cx="239650" cy="11482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239650" cy="114824"/>
              </a:xfrm>
              <a:custGeom>
                <a:avLst/>
                <a:gdLst/>
                <a:ahLst/>
                <a:cxnLst/>
                <a:rect l="l" t="t" r="r" b="b"/>
                <a:pathLst>
                  <a:path w="239650" h="114824">
                    <a:moveTo>
                      <a:pt x="0" y="0"/>
                    </a:moveTo>
                    <a:lnTo>
                      <a:pt x="239650" y="0"/>
                    </a:lnTo>
                    <a:lnTo>
                      <a:pt x="239650" y="114824"/>
                    </a:lnTo>
                    <a:lnTo>
                      <a:pt x="0" y="114824"/>
                    </a:lnTo>
                    <a:close/>
                  </a:path>
                </a:pathLst>
              </a:custGeom>
              <a:solidFill>
                <a:srgbClr val="01115E"/>
              </a:solid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239650" cy="152924"/>
              </a:xfrm>
              <a:prstGeom prst="rect">
                <a:avLst/>
              </a:prstGeom>
            </p:spPr>
            <p:txBody>
              <a:bodyPr lIns="33690" tIns="33690" rIns="33690" bIns="33690" rtlCol="0" anchor="ctr"/>
              <a:lstStyle/>
              <a:p>
                <a:pPr algn="ctr">
                  <a:lnSpc>
                    <a:spcPts val="1511"/>
                  </a:lnSpc>
                </a:pPr>
                <a:endParaRPr/>
              </a:p>
            </p:txBody>
          </p:sp>
        </p:grpSp>
      </p:grpSp>
      <p:sp>
        <p:nvSpPr>
          <p:cNvPr id="11" name="TextBox 11"/>
          <p:cNvSpPr txBox="1"/>
          <p:nvPr/>
        </p:nvSpPr>
        <p:spPr>
          <a:xfrm>
            <a:off x="581177" y="3111011"/>
            <a:ext cx="3134061" cy="581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FECB00"/>
                </a:solidFill>
                <a:latin typeface="Arial Bold"/>
                <a:ea typeface="Arial Bold"/>
                <a:cs typeface="Arial Bold"/>
                <a:sym typeface="Arial Bold"/>
              </a:rPr>
              <a:t>REFERÊNCIAS</a:t>
            </a:r>
          </a:p>
        </p:txBody>
      </p:sp>
      <p:sp>
        <p:nvSpPr>
          <p:cNvPr id="12" name="AutoShape 12"/>
          <p:cNvSpPr/>
          <p:nvPr/>
        </p:nvSpPr>
        <p:spPr>
          <a:xfrm>
            <a:off x="581177" y="3692035"/>
            <a:ext cx="3172125" cy="0"/>
          </a:xfrm>
          <a:prstGeom prst="line">
            <a:avLst/>
          </a:prstGeom>
          <a:ln w="38100" cap="flat">
            <a:solidFill>
              <a:srgbClr val="FECB00"/>
            </a:solidFill>
            <a:prstDash val="sysDot"/>
            <a:headEnd type="triangle" w="lg" len="med"/>
            <a:tailEnd type="triangle" w="lg" len="me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Box 13"/>
          <p:cNvSpPr txBox="1"/>
          <p:nvPr/>
        </p:nvSpPr>
        <p:spPr>
          <a:xfrm>
            <a:off x="581177" y="4167277"/>
            <a:ext cx="17399587" cy="3098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As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bibliográficas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deverão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estar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normalizadas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acordo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com a NBR 6023:2018 -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Informação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Documentação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Elaboração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da ABNT.</a:t>
            </a:r>
          </a:p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As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são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alinhadas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somente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à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margem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esquerda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[...]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espaço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simples e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separadas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entre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espaço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duplo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[...];</a:t>
            </a:r>
          </a:p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recurso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tipográfico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negrito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utilizado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destacar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elemento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Agradecimentos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agradecimentos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auxílios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recebidos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pelo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(s)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(es)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podem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mencionados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no final do </a:t>
            </a:r>
            <a:r>
              <a:rPr lang="en-US" sz="2499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artigo</a:t>
            </a:r>
            <a:r>
              <a:rPr lang="en-US" sz="24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algn="just">
              <a:lnSpc>
                <a:spcPts val="3499"/>
              </a:lnSpc>
              <a:spcBef>
                <a:spcPct val="0"/>
              </a:spcBef>
            </a:pPr>
            <a:endParaRPr lang="en-US" sz="2499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911</Words>
  <Application>Microsoft Office PowerPoint</Application>
  <PresentationFormat>Personalizar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Calibri</vt:lpstr>
      <vt:lpstr>Arial</vt:lpstr>
      <vt:lpstr>Arial Bold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PARA ELABORAÇÃO E FORMATAÇÃO DA APRESENTAÇÃO DOS TRABALHOS</dc:title>
  <cp:lastModifiedBy>Iago Almeida</cp:lastModifiedBy>
  <cp:revision>2</cp:revision>
  <dcterms:created xsi:type="dcterms:W3CDTF">2006-08-16T00:00:00Z</dcterms:created>
  <dcterms:modified xsi:type="dcterms:W3CDTF">2025-08-31T14:25:52Z</dcterms:modified>
  <dc:identifier>DAGxlzDy9Mg</dc:identifier>
</cp:coreProperties>
</file>