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org&amp;utm_campaign=parser&amp;utm_content=thumbnail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97" r:id="rId2"/>
    <p:sldId id="281" r:id="rId3"/>
    <p:sldId id="298" r:id="rId4"/>
    <p:sldId id="293" r:id="rId5"/>
  </p:sldIdLst>
  <p:sldSz cx="18288000" cy="10287000"/>
  <p:notesSz cx="6858000" cy="9144000"/>
  <p:embeddedFontLst>
    <p:embeddedFont>
      <p:font typeface="Arial Bold" panose="020B0604020202020204" charset="0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E82"/>
    <a:srgbClr val="00687F"/>
    <a:srgbClr val="005885"/>
    <a:srgbClr val="00667F"/>
    <a:srgbClr val="003B4D"/>
    <a:srgbClr val="78BB18"/>
    <a:srgbClr val="32A57A"/>
    <a:srgbClr val="3CE64E"/>
    <a:srgbClr val="003D50"/>
    <a:srgbClr val="005E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28F40AF9-9C91-F7BE-29B2-115009D0D0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F4FD3D6-146B-E7AB-3240-95CD44FB00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6365B5-F9B7-4482-97D0-2AA70E4D5F04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14DA7AA-9DAF-BA17-6A26-65EF4FE5AD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B664020-BA42-0CC6-61A9-48D2407EB2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ECB28-3607-41D8-8BF0-28C8E83461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39718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D75F1-213C-492A-90F2-99BAF2E4F06B}" type="datetimeFigureOut">
              <a:rPr lang="pt-BR" smtClean="0"/>
              <a:t>27/08/2026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DAA10-CFA3-46DC-A3D1-A0E2BFD5FB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02418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4AE7A-1C5C-DF44-F7FF-1D2C53211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D42CF86-02FE-480B-A614-3D7B2E66A0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9A2807C-3CB1-AA5B-C2B0-391B4E955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3AF9301-DB9C-80F0-6D9A-0BF16EAD6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AA10-CFA3-46DC-A3D1-A0E2BFD5FB3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571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ECEFC-2132-92BA-6223-8A8CA95A6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B9E3009-26EC-FD97-15E6-72EC578408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202A884-8AF7-E3FA-A616-CAD63F6AE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EC9223B-07B8-A4A5-FAA5-927626BDE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AA10-CFA3-46DC-A3D1-A0E2BFD5FB3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158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org&amp;utm_campaign=parser&amp;utm_content=thumbnail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.png"/><Relationship Id="rId18" Type="http://schemas.openxmlformats.org/officeDocument/2006/relationships/image" Target="../media/image10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.png"/><Relationship Id="rId20" Type="http://schemas.openxmlformats.org/officeDocument/2006/relationships/image" Target="../media/image11.org&amp;utm_campaign=parser&amp;utm_content=thumbnai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g"/><Relationship Id="rId15" Type="http://schemas.openxmlformats.org/officeDocument/2006/relationships/image" Target="../media/image7.png"/><Relationship Id="rId10" Type="http://schemas.openxmlformats.org/officeDocument/2006/relationships/image" Target="../media/image17.png"/><Relationship Id="rId19" Type="http://schemas.openxmlformats.org/officeDocument/2006/relationships/image" Target="../media/image19.png"/><Relationship Id="rId4" Type="http://schemas.openxmlformats.org/officeDocument/2006/relationships/image" Target="../media/image22.png"/><Relationship Id="rId9" Type="http://schemas.openxmlformats.org/officeDocument/2006/relationships/image" Target="../media/image16.png"/><Relationship Id="rId14" Type="http://schemas.openxmlformats.org/officeDocument/2006/relationships/image" Target="../media/image6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24AA6-16D9-D2B5-15E2-1EDA165B2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19795451-C2D3-6C13-F0FA-B8C3DF3A0E00}"/>
              </a:ext>
            </a:extLst>
          </p:cNvPr>
          <p:cNvSpPr/>
          <p:nvPr/>
        </p:nvSpPr>
        <p:spPr>
          <a:xfrm>
            <a:off x="-76200" y="-38100"/>
            <a:ext cx="18360000" cy="9257276"/>
          </a:xfrm>
          <a:prstGeom prst="rect">
            <a:avLst/>
          </a:prstGeom>
          <a:gradFill flip="none" rotWithShape="1">
            <a:gsLst>
              <a:gs pos="69000">
                <a:srgbClr val="007E82"/>
              </a:gs>
              <a:gs pos="45000">
                <a:srgbClr val="00687F"/>
              </a:gs>
              <a:gs pos="20000">
                <a:srgbClr val="005885"/>
              </a:gs>
            </a:gsLst>
            <a:lin ang="2700000" scaled="1"/>
            <a:tileRect/>
          </a:gradFill>
          <a:ln>
            <a:solidFill>
              <a:srgbClr val="005E7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0DD7EE1-94E1-AEF6-7192-D1C2493336F9}"/>
              </a:ext>
            </a:extLst>
          </p:cNvPr>
          <p:cNvSpPr/>
          <p:nvPr/>
        </p:nvSpPr>
        <p:spPr>
          <a:xfrm>
            <a:off x="0" y="0"/>
            <a:ext cx="18288000" cy="86487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63E362F8-A85E-69C1-A28C-38B796387340}"/>
              </a:ext>
            </a:extLst>
          </p:cNvPr>
          <p:cNvSpPr txBox="1"/>
          <p:nvPr/>
        </p:nvSpPr>
        <p:spPr>
          <a:xfrm>
            <a:off x="1977714" y="1842758"/>
            <a:ext cx="8242879" cy="98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pt-BR" sz="6000" b="1" noProof="0" dirty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Título Letra Arial</a:t>
            </a: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71882B78-73B2-1EFB-CC5A-5065D781F4F2}"/>
              </a:ext>
            </a:extLst>
          </p:cNvPr>
          <p:cNvSpPr txBox="1"/>
          <p:nvPr/>
        </p:nvSpPr>
        <p:spPr>
          <a:xfrm>
            <a:off x="1977714" y="2902551"/>
            <a:ext cx="8242879" cy="65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pt-BR" sz="3999" noProof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Subtítulo Letra Arial</a:t>
            </a: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4FF8699E-739C-6262-1DDD-0A16B1B7CD0B}"/>
              </a:ext>
            </a:extLst>
          </p:cNvPr>
          <p:cNvSpPr txBox="1"/>
          <p:nvPr/>
        </p:nvSpPr>
        <p:spPr>
          <a:xfrm>
            <a:off x="2122282" y="3629045"/>
            <a:ext cx="8242879" cy="65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999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Autores, data.</a:t>
            </a:r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8C9415D7-2C95-CAD1-5070-847F5B8391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117" r="71497" b="16473"/>
          <a:stretch>
            <a:fillRect/>
          </a:stretch>
        </p:blipFill>
        <p:spPr>
          <a:xfrm>
            <a:off x="14905576" y="699758"/>
            <a:ext cx="2041344" cy="114300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7F19FB9F-315B-CA3C-2D88-A81CE6163D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175" t="23117" b="16473"/>
          <a:stretch>
            <a:fillRect/>
          </a:stretch>
        </p:blipFill>
        <p:spPr>
          <a:xfrm>
            <a:off x="13640696" y="1931118"/>
            <a:ext cx="4571104" cy="1143000"/>
          </a:xfrm>
          <a:prstGeom prst="rect">
            <a:avLst/>
          </a:prstGeom>
        </p:spPr>
      </p:pic>
      <p:sp>
        <p:nvSpPr>
          <p:cNvPr id="28" name="Freeform 3">
            <a:extLst>
              <a:ext uri="{FF2B5EF4-FFF2-40B4-BE49-F238E27FC236}">
                <a16:creationId xmlns:a16="http://schemas.microsoft.com/office/drawing/2014/main" id="{A337BFA2-86DF-56D6-ACCA-C03B74A7B2A9}"/>
              </a:ext>
            </a:extLst>
          </p:cNvPr>
          <p:cNvSpPr/>
          <p:nvPr/>
        </p:nvSpPr>
        <p:spPr>
          <a:xfrm>
            <a:off x="1474617" y="3223030"/>
            <a:ext cx="16813383" cy="6035270"/>
          </a:xfrm>
          <a:custGeom>
            <a:avLst/>
            <a:gdLst/>
            <a:ahLst/>
            <a:cxnLst/>
            <a:rect l="l" t="t" r="r" b="b"/>
            <a:pathLst>
              <a:path w="8272844" h="2656555">
                <a:moveTo>
                  <a:pt x="0" y="0"/>
                </a:moveTo>
                <a:lnTo>
                  <a:pt x="8272845" y="0"/>
                </a:lnTo>
                <a:lnTo>
                  <a:pt x="8272845" y="2656555"/>
                </a:lnTo>
                <a:lnTo>
                  <a:pt x="0" y="26565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9999"/>
            </a:blip>
            <a:stretch>
              <a:fillRect l="1" t="-35602" r="-11784" b="-71876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14" name="Freeform 14" descr="Upscale Image">
            <a:extLst>
              <a:ext uri="{FF2B5EF4-FFF2-40B4-BE49-F238E27FC236}">
                <a16:creationId xmlns:a16="http://schemas.microsoft.com/office/drawing/2014/main" id="{D3AC2240-438C-725C-3A58-4E05A807A874}"/>
              </a:ext>
            </a:extLst>
          </p:cNvPr>
          <p:cNvSpPr/>
          <p:nvPr/>
        </p:nvSpPr>
        <p:spPr>
          <a:xfrm>
            <a:off x="13128078" y="3073756"/>
            <a:ext cx="5617122" cy="744063"/>
          </a:xfrm>
          <a:custGeom>
            <a:avLst/>
            <a:gdLst/>
            <a:ahLst/>
            <a:cxnLst/>
            <a:rect l="l" t="t" r="r" b="b"/>
            <a:pathLst>
              <a:path w="5275218" h="3366866">
                <a:moveTo>
                  <a:pt x="0" y="0"/>
                </a:moveTo>
                <a:lnTo>
                  <a:pt x="5275218" y="0"/>
                </a:lnTo>
                <a:lnTo>
                  <a:pt x="5275218" y="3366866"/>
                </a:lnTo>
                <a:lnTo>
                  <a:pt x="0" y="3366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81825" b="-650561"/>
            </a:stretch>
          </a:blipFill>
        </p:spPr>
        <p:txBody>
          <a:bodyPr/>
          <a:lstStyle/>
          <a:p>
            <a:pPr defTabSz="731886"/>
            <a:endParaRPr lang="pt-BR" sz="144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00A17BD6-997B-01C7-9B27-32221A5FA121}"/>
              </a:ext>
            </a:extLst>
          </p:cNvPr>
          <p:cNvSpPr txBox="1"/>
          <p:nvPr/>
        </p:nvSpPr>
        <p:spPr>
          <a:xfrm>
            <a:off x="76200" y="91821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Patrocínio</a:t>
            </a:r>
          </a:p>
        </p:txBody>
      </p:sp>
      <p:pic>
        <p:nvPicPr>
          <p:cNvPr id="49" name="Imagem 48" descr="ufrj">
            <a:extLst>
              <a:ext uri="{FF2B5EF4-FFF2-40B4-BE49-F238E27FC236}">
                <a16:creationId xmlns:a16="http://schemas.microsoft.com/office/drawing/2014/main" id="{58791E57-B8C3-7EB6-4624-768B884CD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26924" y="9549103"/>
            <a:ext cx="365224" cy="448704"/>
          </a:xfrm>
          <a:prstGeom prst="rect">
            <a:avLst/>
          </a:prstGeom>
        </p:spPr>
      </p:pic>
      <p:pic>
        <p:nvPicPr>
          <p:cNvPr id="50" name="Imagem 49" descr="unicamp">
            <a:extLst>
              <a:ext uri="{FF2B5EF4-FFF2-40B4-BE49-F238E27FC236}">
                <a16:creationId xmlns:a16="http://schemas.microsoft.com/office/drawing/2014/main" id="{36D75B9A-5461-2AD1-4C88-8F87B88015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8737" y="9486900"/>
            <a:ext cx="573110" cy="573110"/>
          </a:xfrm>
          <a:prstGeom prst="rect">
            <a:avLst/>
          </a:prstGeom>
        </p:spPr>
      </p:pic>
      <p:pic>
        <p:nvPicPr>
          <p:cNvPr id="51" name="Imagem 50" descr="ufcg">
            <a:extLst>
              <a:ext uri="{FF2B5EF4-FFF2-40B4-BE49-F238E27FC236}">
                <a16:creationId xmlns:a16="http://schemas.microsoft.com/office/drawing/2014/main" id="{104ECF24-91C0-2D6D-088C-8AE7ED5681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00806" y="9540488"/>
            <a:ext cx="461019" cy="465934"/>
          </a:xfrm>
          <a:prstGeom prst="rect">
            <a:avLst/>
          </a:prstGeom>
        </p:spPr>
      </p:pic>
      <p:pic>
        <p:nvPicPr>
          <p:cNvPr id="52" name="Imagem 51" descr="UFSC">
            <a:extLst>
              <a:ext uri="{FF2B5EF4-FFF2-40B4-BE49-F238E27FC236}">
                <a16:creationId xmlns:a16="http://schemas.microsoft.com/office/drawing/2014/main" id="{0998522F-5A79-069E-2B7C-6121594DE5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44800" y="9493590"/>
            <a:ext cx="567825" cy="559730"/>
          </a:xfrm>
          <a:prstGeom prst="rect">
            <a:avLst/>
          </a:prstGeom>
        </p:spPr>
      </p:pic>
      <p:pic>
        <p:nvPicPr>
          <p:cNvPr id="53" name="Imagem 52" descr="FURB">
            <a:extLst>
              <a:ext uri="{FF2B5EF4-FFF2-40B4-BE49-F238E27FC236}">
                <a16:creationId xmlns:a16="http://schemas.microsoft.com/office/drawing/2014/main" id="{19645251-CEB0-D28A-6452-CD2B097B63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35200" y="9528437"/>
            <a:ext cx="694219" cy="490037"/>
          </a:xfrm>
          <a:prstGeom prst="rect">
            <a:avLst/>
          </a:prstGeom>
        </p:spPr>
      </p:pic>
      <p:sp>
        <p:nvSpPr>
          <p:cNvPr id="54" name="CaixaDeTexto 53">
            <a:extLst>
              <a:ext uri="{FF2B5EF4-FFF2-40B4-BE49-F238E27FC236}">
                <a16:creationId xmlns:a16="http://schemas.microsoft.com/office/drawing/2014/main" id="{4B09AE82-31E3-530A-5C3B-A30AD2116AB1}"/>
              </a:ext>
            </a:extLst>
          </p:cNvPr>
          <p:cNvSpPr txBox="1"/>
          <p:nvPr/>
        </p:nvSpPr>
        <p:spPr>
          <a:xfrm>
            <a:off x="13391799" y="9182100"/>
            <a:ext cx="2000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Organização</a:t>
            </a:r>
          </a:p>
        </p:txBody>
      </p:sp>
      <p:cxnSp>
        <p:nvCxnSpPr>
          <p:cNvPr id="55" name="Conector: Angulado 54">
            <a:extLst>
              <a:ext uri="{FF2B5EF4-FFF2-40B4-BE49-F238E27FC236}">
                <a16:creationId xmlns:a16="http://schemas.microsoft.com/office/drawing/2014/main" id="{8D689ACA-5F41-A7BC-2F1C-98E6488C9FEA}"/>
              </a:ext>
            </a:extLst>
          </p:cNvPr>
          <p:cNvCxnSpPr>
            <a:cxnSpLocks/>
          </p:cNvCxnSpPr>
          <p:nvPr/>
        </p:nvCxnSpPr>
        <p:spPr>
          <a:xfrm>
            <a:off x="14401800" y="9322832"/>
            <a:ext cx="2196000" cy="828000"/>
          </a:xfrm>
          <a:prstGeom prst="bentConnector3">
            <a:avLst>
              <a:gd name="adj1" fmla="val 10010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Conector: Angulado 55">
            <a:extLst>
              <a:ext uri="{FF2B5EF4-FFF2-40B4-BE49-F238E27FC236}">
                <a16:creationId xmlns:a16="http://schemas.microsoft.com/office/drawing/2014/main" id="{8A234FCA-E5CF-4758-781E-E4EADDA78967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333400" y="9308700"/>
            <a:ext cx="828000" cy="900000"/>
          </a:xfrm>
          <a:prstGeom prst="bentConnector3">
            <a:avLst>
              <a:gd name="adj1" fmla="val -22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: Angulado 56">
            <a:extLst>
              <a:ext uri="{FF2B5EF4-FFF2-40B4-BE49-F238E27FC236}">
                <a16:creationId xmlns:a16="http://schemas.microsoft.com/office/drawing/2014/main" id="{8DC530FF-AB2B-5054-DBE8-EE5E1E4C1EA5}"/>
              </a:ext>
            </a:extLst>
          </p:cNvPr>
          <p:cNvCxnSpPr>
            <a:cxnSpLocks/>
          </p:cNvCxnSpPr>
          <p:nvPr/>
        </p:nvCxnSpPr>
        <p:spPr>
          <a:xfrm>
            <a:off x="1066800" y="9320597"/>
            <a:ext cx="12384000" cy="828000"/>
          </a:xfrm>
          <a:prstGeom prst="bentConnector3">
            <a:avLst>
              <a:gd name="adj1" fmla="val 998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540B1245-DB7B-DB24-DBD6-E800E6AC338E}"/>
              </a:ext>
            </a:extLst>
          </p:cNvPr>
          <p:cNvSpPr txBox="1"/>
          <p:nvPr/>
        </p:nvSpPr>
        <p:spPr>
          <a:xfrm>
            <a:off x="16687800" y="9193769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</a:p>
        </p:txBody>
      </p:sp>
      <p:pic>
        <p:nvPicPr>
          <p:cNvPr id="59" name="Imagem 58" descr="Ficheiro:Identidade Visual CAPES.png – Wikipédia, a enciclopédia livre">
            <a:extLst>
              <a:ext uri="{FF2B5EF4-FFF2-40B4-BE49-F238E27FC236}">
                <a16:creationId xmlns:a16="http://schemas.microsoft.com/office/drawing/2014/main" id="{EC778F58-A069-9E85-CBAE-245C5C1054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235166" y="9432096"/>
            <a:ext cx="473701" cy="438586"/>
          </a:xfrm>
          <a:prstGeom prst="rect">
            <a:avLst/>
          </a:prstGeom>
        </p:spPr>
      </p:pic>
      <p:pic>
        <p:nvPicPr>
          <p:cNvPr id="60" name="Imagem 59" descr="Ministério da Ciência, Tecnologia e Inovação – Wikipédia, a enciclopédia  livre">
            <a:extLst>
              <a:ext uri="{FF2B5EF4-FFF2-40B4-BE49-F238E27FC236}">
                <a16:creationId xmlns:a16="http://schemas.microsoft.com/office/drawing/2014/main" id="{A19C5597-7FC2-506E-36E6-04806A8091D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0377" y="9785277"/>
            <a:ext cx="1426190" cy="528543"/>
          </a:xfrm>
          <a:prstGeom prst="rect">
            <a:avLst/>
          </a:prstGeom>
        </p:spPr>
      </p:pic>
      <p:pic>
        <p:nvPicPr>
          <p:cNvPr id="62" name="Imagem 61" descr="Universidade Federal do Espírito Santo – Wikipédia, a enciclopédia livre">
            <a:extLst>
              <a:ext uri="{FF2B5EF4-FFF2-40B4-BE49-F238E27FC236}">
                <a16:creationId xmlns:a16="http://schemas.microsoft.com/office/drawing/2014/main" id="{6025DEB5-8C14-044E-F616-3DF036E678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97617" y="9528144"/>
            <a:ext cx="601254" cy="490623"/>
          </a:xfrm>
          <a:prstGeom prst="rect">
            <a:avLst/>
          </a:prstGeom>
        </p:spPr>
      </p:pic>
      <p:pic>
        <p:nvPicPr>
          <p:cNvPr id="2" name="Imagem 1" descr="Arcelor Mittal">
            <a:extLst>
              <a:ext uri="{FF2B5EF4-FFF2-40B4-BE49-F238E27FC236}">
                <a16:creationId xmlns:a16="http://schemas.microsoft.com/office/drawing/2014/main" id="{2A5705C7-9685-D617-9FF8-DF79838F3530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9351357"/>
            <a:ext cx="1620000" cy="843642"/>
          </a:xfrm>
          <a:prstGeom prst="rect">
            <a:avLst/>
          </a:prstGeom>
        </p:spPr>
      </p:pic>
      <p:pic>
        <p:nvPicPr>
          <p:cNvPr id="4" name="Imagem 3" descr="Engys">
            <a:extLst>
              <a:ext uri="{FF2B5EF4-FFF2-40B4-BE49-F238E27FC236}">
                <a16:creationId xmlns:a16="http://schemas.microsoft.com/office/drawing/2014/main" id="{D1C7B8B1-8042-BDA1-55EB-68FEFF5280C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90200" y="9528442"/>
            <a:ext cx="1772481" cy="568058"/>
          </a:xfrm>
          <a:prstGeom prst="rect">
            <a:avLst/>
          </a:prstGeom>
        </p:spPr>
      </p:pic>
      <p:pic>
        <p:nvPicPr>
          <p:cNvPr id="5" name="Imagem 4" descr="Cadence/Hexagon">
            <a:extLst>
              <a:ext uri="{FF2B5EF4-FFF2-40B4-BE49-F238E27FC236}">
                <a16:creationId xmlns:a16="http://schemas.microsoft.com/office/drawing/2014/main" id="{A2FBD822-F54D-61D6-8F12-BA609F8912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60154" y="9611312"/>
            <a:ext cx="1710285" cy="323733"/>
          </a:xfrm>
          <a:prstGeom prst="rect">
            <a:avLst/>
          </a:prstGeom>
        </p:spPr>
      </p:pic>
      <p:pic>
        <p:nvPicPr>
          <p:cNvPr id="6" name="Imagem 5" descr="M-Star">
            <a:extLst>
              <a:ext uri="{FF2B5EF4-FFF2-40B4-BE49-F238E27FC236}">
                <a16:creationId xmlns:a16="http://schemas.microsoft.com/office/drawing/2014/main" id="{0EB3B049-03BB-CE44-A9AB-4847C356F54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01581" y="9535656"/>
            <a:ext cx="1705837" cy="475045"/>
          </a:xfrm>
          <a:prstGeom prst="rect">
            <a:avLst/>
          </a:prstGeom>
        </p:spPr>
      </p:pic>
      <p:pic>
        <p:nvPicPr>
          <p:cNvPr id="8" name="Imagem 7" descr="ESSS">
            <a:extLst>
              <a:ext uri="{FF2B5EF4-FFF2-40B4-BE49-F238E27FC236}">
                <a16:creationId xmlns:a16="http://schemas.microsoft.com/office/drawing/2014/main" id="{EBF849AD-C456-CF3F-67CC-C95373A68F9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38560" y="9486510"/>
            <a:ext cx="1260000" cy="573337"/>
          </a:xfrm>
          <a:prstGeom prst="rect">
            <a:avLst/>
          </a:prstGeom>
        </p:spPr>
      </p:pic>
      <p:pic>
        <p:nvPicPr>
          <p:cNvPr id="9" name="Imagem 8" descr="Aerothermal Solutions and Software Distributor">
            <a:extLst>
              <a:ext uri="{FF2B5EF4-FFF2-40B4-BE49-F238E27FC236}">
                <a16:creationId xmlns:a16="http://schemas.microsoft.com/office/drawing/2014/main" id="{3AC86972-CC9B-61EF-2EE3-EC750304B99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87000" y="9472261"/>
            <a:ext cx="900000" cy="601835"/>
          </a:xfrm>
          <a:prstGeom prst="rect">
            <a:avLst/>
          </a:prstGeom>
        </p:spPr>
      </p:pic>
      <p:pic>
        <p:nvPicPr>
          <p:cNvPr id="10" name="Imagem 9" descr="Wikki Brasil">
            <a:extLst>
              <a:ext uri="{FF2B5EF4-FFF2-40B4-BE49-F238E27FC236}">
                <a16:creationId xmlns:a16="http://schemas.microsoft.com/office/drawing/2014/main" id="{6A67CE01-D796-F852-0BA3-DDB1F9D8912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329702" y="9509928"/>
            <a:ext cx="936000" cy="526500"/>
          </a:xfrm>
          <a:prstGeom prst="rect">
            <a:avLst/>
          </a:prstGeom>
        </p:spPr>
      </p:pic>
      <p:pic>
        <p:nvPicPr>
          <p:cNvPr id="11" name="Imagem 10" descr="DPR">
            <a:extLst>
              <a:ext uri="{FF2B5EF4-FFF2-40B4-BE49-F238E27FC236}">
                <a16:creationId xmlns:a16="http://schemas.microsoft.com/office/drawing/2014/main" id="{79342984-D8F2-24C8-1EC2-145D9FD992A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7986" y="9377100"/>
            <a:ext cx="1188000" cy="792157"/>
          </a:xfrm>
          <a:prstGeom prst="rect">
            <a:avLst/>
          </a:prstGeom>
        </p:spPr>
      </p:pic>
      <p:pic>
        <p:nvPicPr>
          <p:cNvPr id="12" name="Imagem 11" descr="HPCSpotlight">
            <a:extLst>
              <a:ext uri="{FF2B5EF4-FFF2-40B4-BE49-F238E27FC236}">
                <a16:creationId xmlns:a16="http://schemas.microsoft.com/office/drawing/2014/main" id="{261BE727-E795-6965-894B-984379CB364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425200" y="9543172"/>
            <a:ext cx="1224000" cy="460012"/>
          </a:xfrm>
          <a:prstGeom prst="rect">
            <a:avLst/>
          </a:prstGeom>
        </p:spPr>
      </p:pic>
      <p:pic>
        <p:nvPicPr>
          <p:cNvPr id="13" name="Imagem 12" descr="Nvidia Logo – PNG e Vetor – Download de Logo">
            <a:extLst>
              <a:ext uri="{FF2B5EF4-FFF2-40B4-BE49-F238E27FC236}">
                <a16:creationId xmlns:a16="http://schemas.microsoft.com/office/drawing/2014/main" id="{0A684465-480C-B25A-BFAC-42B77383F33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702269" y="9544116"/>
            <a:ext cx="612000" cy="458125"/>
          </a:xfrm>
          <a:prstGeom prst="rect">
            <a:avLst/>
          </a:prstGeom>
        </p:spPr>
      </p:pic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A61F8DB7-563E-0D78-3221-FA1A89AA5BCE}"/>
              </a:ext>
            </a:extLst>
          </p:cNvPr>
          <p:cNvCxnSpPr>
            <a:cxnSpLocks/>
          </p:cNvCxnSpPr>
          <p:nvPr/>
        </p:nvCxnSpPr>
        <p:spPr>
          <a:xfrm flipV="1">
            <a:off x="12640992" y="9521178"/>
            <a:ext cx="0" cy="50400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931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810E1-6DA5-1F2B-6993-B896DAD72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F2C6751-169C-F506-E927-3D8AD8D6D7FC}"/>
              </a:ext>
            </a:extLst>
          </p:cNvPr>
          <p:cNvSpPr/>
          <p:nvPr/>
        </p:nvSpPr>
        <p:spPr>
          <a:xfrm>
            <a:off x="-76200" y="9210675"/>
            <a:ext cx="18360000" cy="1114425"/>
          </a:xfrm>
          <a:prstGeom prst="rect">
            <a:avLst/>
          </a:prstGeom>
          <a:gradFill flip="none" rotWithShape="1">
            <a:gsLst>
              <a:gs pos="69000">
                <a:srgbClr val="007E82"/>
              </a:gs>
              <a:gs pos="45000">
                <a:srgbClr val="00687F"/>
              </a:gs>
              <a:gs pos="20000">
                <a:srgbClr val="005885"/>
              </a:gs>
            </a:gsLst>
            <a:lin ang="2700000" scaled="1"/>
            <a:tileRect/>
          </a:gradFill>
          <a:ln>
            <a:solidFill>
              <a:srgbClr val="005E7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B2F4B46-F70F-1897-D13C-9DDA6F548E98}"/>
              </a:ext>
            </a:extLst>
          </p:cNvPr>
          <p:cNvSpPr/>
          <p:nvPr/>
        </p:nvSpPr>
        <p:spPr>
          <a:xfrm>
            <a:off x="-76200" y="-38100"/>
            <a:ext cx="18360000" cy="1114425"/>
          </a:xfrm>
          <a:prstGeom prst="rect">
            <a:avLst/>
          </a:prstGeom>
          <a:gradFill flip="none" rotWithShape="1">
            <a:gsLst>
              <a:gs pos="69000">
                <a:srgbClr val="007E82"/>
              </a:gs>
              <a:gs pos="45000">
                <a:srgbClr val="00687F"/>
              </a:gs>
              <a:gs pos="20000">
                <a:srgbClr val="005885"/>
              </a:gs>
            </a:gsLst>
            <a:lin ang="2700000" scaled="1"/>
            <a:tileRect/>
          </a:gradFill>
          <a:ln>
            <a:solidFill>
              <a:srgbClr val="005E7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02585E73-EDC4-CB09-E405-94C9B7F79C91}"/>
              </a:ext>
            </a:extLst>
          </p:cNvPr>
          <p:cNvSpPr/>
          <p:nvPr/>
        </p:nvSpPr>
        <p:spPr>
          <a:xfrm flipV="1">
            <a:off x="-76200" y="1076325"/>
            <a:ext cx="18360000" cy="0"/>
          </a:xfrm>
          <a:prstGeom prst="line">
            <a:avLst/>
          </a:prstGeom>
          <a:ln w="38100" cap="flat">
            <a:solidFill>
              <a:srgbClr val="003B4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A5331811-C848-641A-7C57-994950837274}"/>
              </a:ext>
            </a:extLst>
          </p:cNvPr>
          <p:cNvGrpSpPr/>
          <p:nvPr/>
        </p:nvGrpSpPr>
        <p:grpSpPr>
          <a:xfrm>
            <a:off x="3638550" y="37367"/>
            <a:ext cx="11010900" cy="1024861"/>
            <a:chOff x="5905500" y="37367"/>
            <a:chExt cx="11010900" cy="102486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95E44BE-BFB5-79D3-B031-AB9E3BDB32B6}"/>
                </a:ext>
              </a:extLst>
            </p:cNvPr>
            <p:cNvGrpSpPr/>
            <p:nvPr/>
          </p:nvGrpSpPr>
          <p:grpSpPr>
            <a:xfrm>
              <a:off x="5905500" y="37367"/>
              <a:ext cx="6477000" cy="1024861"/>
              <a:chOff x="6172200" y="37367"/>
              <a:chExt cx="6477000" cy="1024861"/>
            </a:xfrm>
          </p:grpSpPr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2CC55F43-90E1-2FC3-0821-21954871BF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34737" t="23117" b="16473"/>
              <a:stretch>
                <a:fillRect/>
              </a:stretch>
            </p:blipFill>
            <p:spPr>
              <a:xfrm>
                <a:off x="6172200" y="37367"/>
                <a:ext cx="4190997" cy="1024861"/>
              </a:xfrm>
              <a:prstGeom prst="rect">
                <a:avLst/>
              </a:prstGeom>
            </p:spPr>
          </p:pic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2BF55024-4AE4-C336-10CE-9204CD8612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325" t="23117" r="70010" b="16473"/>
              <a:stretch>
                <a:fillRect/>
              </a:stretch>
            </p:blipFill>
            <p:spPr>
              <a:xfrm>
                <a:off x="10744197" y="37367"/>
                <a:ext cx="1905003" cy="1024861"/>
              </a:xfrm>
              <a:prstGeom prst="rect">
                <a:avLst/>
              </a:prstGeom>
            </p:spPr>
          </p:pic>
        </p:grp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541560FB-1578-9F37-FB3E-FCBD4E43B939}"/>
                </a:ext>
              </a:extLst>
            </p:cNvPr>
            <p:cNvSpPr txBox="1"/>
            <p:nvPr/>
          </p:nvSpPr>
          <p:spPr>
            <a:xfrm>
              <a:off x="12496800" y="134298"/>
              <a:ext cx="44196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 Congresso Brasileiro de Fluidodinâmica Computacional</a:t>
              </a:r>
            </a:p>
          </p:txBody>
        </p:sp>
      </p:grpSp>
      <p:sp>
        <p:nvSpPr>
          <p:cNvPr id="9" name="AutoShape 15">
            <a:extLst>
              <a:ext uri="{FF2B5EF4-FFF2-40B4-BE49-F238E27FC236}">
                <a16:creationId xmlns:a16="http://schemas.microsoft.com/office/drawing/2014/main" id="{33976C0A-5E2D-9B16-8AB8-EC86F5AEB05E}"/>
              </a:ext>
            </a:extLst>
          </p:cNvPr>
          <p:cNvSpPr/>
          <p:nvPr/>
        </p:nvSpPr>
        <p:spPr>
          <a:xfrm flipV="1">
            <a:off x="-76200" y="9210675"/>
            <a:ext cx="18360000" cy="0"/>
          </a:xfrm>
          <a:prstGeom prst="line">
            <a:avLst/>
          </a:prstGeom>
          <a:ln w="38100" cap="flat">
            <a:solidFill>
              <a:srgbClr val="003B4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A9DBC980-9B1B-8ED9-56D9-D6C1B08BD41C}"/>
              </a:ext>
            </a:extLst>
          </p:cNvPr>
          <p:cNvSpPr/>
          <p:nvPr/>
        </p:nvSpPr>
        <p:spPr>
          <a:xfrm flipH="1">
            <a:off x="-76200" y="9258353"/>
            <a:ext cx="2971800" cy="1066747"/>
          </a:xfrm>
          <a:custGeom>
            <a:avLst/>
            <a:gdLst/>
            <a:ahLst/>
            <a:cxnLst/>
            <a:rect l="l" t="t" r="r" b="b"/>
            <a:pathLst>
              <a:path w="8272844" h="2656555">
                <a:moveTo>
                  <a:pt x="0" y="0"/>
                </a:moveTo>
                <a:lnTo>
                  <a:pt x="8272845" y="0"/>
                </a:lnTo>
                <a:lnTo>
                  <a:pt x="8272845" y="2656555"/>
                </a:lnTo>
                <a:lnTo>
                  <a:pt x="0" y="26565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duotone>
                <a:prstClr val="black"/>
                <a:schemeClr val="bg1">
                  <a:tint val="45000"/>
                  <a:satMod val="400000"/>
                </a:schemeClr>
              </a:duotone>
            </a:blip>
            <a:stretch>
              <a:fillRect l="1" t="-35602" r="-11784" b="-71876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37FF39B-AC7B-3369-9C02-8CA580153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535400" y="9486904"/>
            <a:ext cx="1447800" cy="600070"/>
          </a:xfrm>
          <a:prstGeom prst="roundRect">
            <a:avLst>
              <a:gd name="adj" fmla="val 27083"/>
            </a:avLst>
          </a:prstGeom>
          <a:solidFill>
            <a:srgbClr val="003B4D"/>
          </a:solidFill>
          <a:ln>
            <a:solidFill>
              <a:srgbClr val="003D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fld id="{B6F15528-21DE-4FAA-801E-634DDDAF4B2B}" type="slidenum"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/4</a:t>
            </a: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722909FB-AB63-B0DC-57DD-BEECAC0A2F26}"/>
              </a:ext>
            </a:extLst>
          </p:cNvPr>
          <p:cNvSpPr txBox="1"/>
          <p:nvPr/>
        </p:nvSpPr>
        <p:spPr>
          <a:xfrm>
            <a:off x="1570310" y="9446821"/>
            <a:ext cx="16717690" cy="802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720"/>
              </a:lnSpc>
            </a:pPr>
            <a:r>
              <a:rPr lang="pt-BR" sz="5400" b="1" noProof="0" dirty="0">
                <a:solidFill>
                  <a:srgbClr val="FFFFFF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Pode usar essa parte para </a:t>
            </a:r>
            <a:r>
              <a:rPr lang="pt-BR" sz="5400" b="1" dirty="0">
                <a:solidFill>
                  <a:srgbClr val="FFFFFF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títulos,</a:t>
            </a:r>
            <a:r>
              <a:rPr lang="pt-BR" sz="5400" b="1" noProof="0" dirty="0">
                <a:solidFill>
                  <a:srgbClr val="FFFFFF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autores, ... </a:t>
            </a:r>
          </a:p>
        </p:txBody>
      </p:sp>
    </p:spTree>
    <p:extLst>
      <p:ext uri="{BB962C8B-B14F-4D97-AF65-F5344CB8AC3E}">
        <p14:creationId xmlns:p14="http://schemas.microsoft.com/office/powerpoint/2010/main" val="2798739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5A306-13DB-247D-C2B9-03E050C29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A462E2AF-21E7-FDCE-4CF5-B3FE12892EE7}"/>
              </a:ext>
            </a:extLst>
          </p:cNvPr>
          <p:cNvSpPr/>
          <p:nvPr/>
        </p:nvSpPr>
        <p:spPr>
          <a:xfrm>
            <a:off x="-76200" y="9210675"/>
            <a:ext cx="18360000" cy="1114425"/>
          </a:xfrm>
          <a:prstGeom prst="rect">
            <a:avLst/>
          </a:prstGeom>
          <a:gradFill flip="none" rotWithShape="1">
            <a:gsLst>
              <a:gs pos="69000">
                <a:srgbClr val="007E82"/>
              </a:gs>
              <a:gs pos="45000">
                <a:srgbClr val="00687F"/>
              </a:gs>
              <a:gs pos="20000">
                <a:srgbClr val="005885"/>
              </a:gs>
            </a:gsLst>
            <a:lin ang="2700000" scaled="1"/>
            <a:tileRect/>
          </a:gradFill>
          <a:ln>
            <a:solidFill>
              <a:srgbClr val="005E7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3E22247-08A4-EDC0-CCA3-3E8FC09B9840}"/>
              </a:ext>
            </a:extLst>
          </p:cNvPr>
          <p:cNvSpPr/>
          <p:nvPr/>
        </p:nvSpPr>
        <p:spPr>
          <a:xfrm>
            <a:off x="-76200" y="-38100"/>
            <a:ext cx="18360000" cy="1114425"/>
          </a:xfrm>
          <a:prstGeom prst="rect">
            <a:avLst/>
          </a:prstGeom>
          <a:gradFill flip="none" rotWithShape="1">
            <a:gsLst>
              <a:gs pos="69000">
                <a:srgbClr val="007E82"/>
              </a:gs>
              <a:gs pos="45000">
                <a:srgbClr val="00687F"/>
              </a:gs>
              <a:gs pos="20000">
                <a:srgbClr val="005885"/>
              </a:gs>
            </a:gsLst>
            <a:lin ang="2700000" scaled="1"/>
            <a:tileRect/>
          </a:gradFill>
          <a:ln>
            <a:solidFill>
              <a:srgbClr val="005E7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AutoShape 15">
            <a:extLst>
              <a:ext uri="{FF2B5EF4-FFF2-40B4-BE49-F238E27FC236}">
                <a16:creationId xmlns:a16="http://schemas.microsoft.com/office/drawing/2014/main" id="{BC59121D-AF66-DA97-41BC-BDC9E0673409}"/>
              </a:ext>
            </a:extLst>
          </p:cNvPr>
          <p:cNvSpPr/>
          <p:nvPr/>
        </p:nvSpPr>
        <p:spPr>
          <a:xfrm flipV="1">
            <a:off x="-76200" y="1076325"/>
            <a:ext cx="18360000" cy="0"/>
          </a:xfrm>
          <a:prstGeom prst="line">
            <a:avLst/>
          </a:prstGeom>
          <a:ln w="38100" cap="flat">
            <a:solidFill>
              <a:srgbClr val="003B4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95FC87EF-B19A-3925-C0D2-40504B0276F8}"/>
              </a:ext>
            </a:extLst>
          </p:cNvPr>
          <p:cNvGrpSpPr/>
          <p:nvPr/>
        </p:nvGrpSpPr>
        <p:grpSpPr>
          <a:xfrm>
            <a:off x="3638550" y="37367"/>
            <a:ext cx="11010900" cy="1024861"/>
            <a:chOff x="5905500" y="37367"/>
            <a:chExt cx="11010900" cy="1024861"/>
          </a:xfrm>
        </p:grpSpPr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8B4FBE20-747A-0A3B-F085-78F7CE7C5A2A}"/>
                </a:ext>
              </a:extLst>
            </p:cNvPr>
            <p:cNvGrpSpPr/>
            <p:nvPr/>
          </p:nvGrpSpPr>
          <p:grpSpPr>
            <a:xfrm>
              <a:off x="5905500" y="37367"/>
              <a:ext cx="6477000" cy="1024861"/>
              <a:chOff x="6172200" y="37367"/>
              <a:chExt cx="6477000" cy="1024861"/>
            </a:xfrm>
          </p:grpSpPr>
          <p:pic>
            <p:nvPicPr>
              <p:cNvPr id="5" name="Imagem 4">
                <a:extLst>
                  <a:ext uri="{FF2B5EF4-FFF2-40B4-BE49-F238E27FC236}">
                    <a16:creationId xmlns:a16="http://schemas.microsoft.com/office/drawing/2014/main" id="{1CF96BC8-74BA-25F6-CF75-1FF95C81C1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34737" t="23117" b="16473"/>
              <a:stretch>
                <a:fillRect/>
              </a:stretch>
            </p:blipFill>
            <p:spPr>
              <a:xfrm>
                <a:off x="6172200" y="37367"/>
                <a:ext cx="4190997" cy="1024861"/>
              </a:xfrm>
              <a:prstGeom prst="rect">
                <a:avLst/>
              </a:prstGeom>
            </p:spPr>
          </p:pic>
          <p:pic>
            <p:nvPicPr>
              <p:cNvPr id="3" name="Imagem 2">
                <a:extLst>
                  <a:ext uri="{FF2B5EF4-FFF2-40B4-BE49-F238E27FC236}">
                    <a16:creationId xmlns:a16="http://schemas.microsoft.com/office/drawing/2014/main" id="{4F8D8086-792E-03EA-0456-8B172AC2C8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l="325" t="23117" r="70010" b="16473"/>
              <a:stretch>
                <a:fillRect/>
              </a:stretch>
            </p:blipFill>
            <p:spPr>
              <a:xfrm>
                <a:off x="10744197" y="37367"/>
                <a:ext cx="1905003" cy="1024861"/>
              </a:xfrm>
              <a:prstGeom prst="rect">
                <a:avLst/>
              </a:prstGeom>
            </p:spPr>
          </p:pic>
        </p:grp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9539240D-BB9F-47F5-7C30-1A27A2FDAF0A}"/>
                </a:ext>
              </a:extLst>
            </p:cNvPr>
            <p:cNvSpPr txBox="1"/>
            <p:nvPr/>
          </p:nvSpPr>
          <p:spPr>
            <a:xfrm>
              <a:off x="12496800" y="134298"/>
              <a:ext cx="441960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 Congresso Brasileiro de Fluidodinâmica Computacional</a:t>
              </a:r>
            </a:p>
          </p:txBody>
        </p:sp>
      </p:grpSp>
      <p:sp>
        <p:nvSpPr>
          <p:cNvPr id="9" name="AutoShape 15">
            <a:extLst>
              <a:ext uri="{FF2B5EF4-FFF2-40B4-BE49-F238E27FC236}">
                <a16:creationId xmlns:a16="http://schemas.microsoft.com/office/drawing/2014/main" id="{87EE83AB-D407-8EE4-E731-6550D7FD30DE}"/>
              </a:ext>
            </a:extLst>
          </p:cNvPr>
          <p:cNvSpPr/>
          <p:nvPr/>
        </p:nvSpPr>
        <p:spPr>
          <a:xfrm flipV="1">
            <a:off x="-76200" y="9210675"/>
            <a:ext cx="18360000" cy="0"/>
          </a:xfrm>
          <a:prstGeom prst="line">
            <a:avLst/>
          </a:prstGeom>
          <a:ln w="38100" cap="flat">
            <a:solidFill>
              <a:srgbClr val="003B4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03CA831B-7A72-ED4E-0C45-5C138D708D43}"/>
              </a:ext>
            </a:extLst>
          </p:cNvPr>
          <p:cNvSpPr/>
          <p:nvPr/>
        </p:nvSpPr>
        <p:spPr>
          <a:xfrm flipH="1">
            <a:off x="-76200" y="9258353"/>
            <a:ext cx="2971800" cy="1066747"/>
          </a:xfrm>
          <a:custGeom>
            <a:avLst/>
            <a:gdLst/>
            <a:ahLst/>
            <a:cxnLst/>
            <a:rect l="l" t="t" r="r" b="b"/>
            <a:pathLst>
              <a:path w="8272844" h="2656555">
                <a:moveTo>
                  <a:pt x="0" y="0"/>
                </a:moveTo>
                <a:lnTo>
                  <a:pt x="8272845" y="0"/>
                </a:lnTo>
                <a:lnTo>
                  <a:pt x="8272845" y="2656555"/>
                </a:lnTo>
                <a:lnTo>
                  <a:pt x="0" y="26565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9999"/>
              <a:duotone>
                <a:prstClr val="black"/>
                <a:schemeClr val="bg1">
                  <a:tint val="45000"/>
                  <a:satMod val="400000"/>
                </a:schemeClr>
              </a:duotone>
            </a:blip>
            <a:stretch>
              <a:fillRect l="1" t="-35602" r="-11784" b="-71876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0B0169F-632D-B25E-AC8C-650148EF3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535400" y="9486904"/>
            <a:ext cx="1447800" cy="600070"/>
          </a:xfrm>
          <a:prstGeom prst="roundRect">
            <a:avLst>
              <a:gd name="adj" fmla="val 27083"/>
            </a:avLst>
          </a:prstGeom>
          <a:solidFill>
            <a:srgbClr val="003B4D"/>
          </a:solidFill>
          <a:ln>
            <a:solidFill>
              <a:srgbClr val="003D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fld id="{B6F15528-21DE-4FAA-801E-634DDDAF4B2B}" type="slidenum">
              <a:rPr lang="en-US" sz="2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/4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57DE4EFF-0007-B142-DB5C-7673821D6413}"/>
              </a:ext>
            </a:extLst>
          </p:cNvPr>
          <p:cNvSpPr txBox="1"/>
          <p:nvPr/>
        </p:nvSpPr>
        <p:spPr>
          <a:xfrm>
            <a:off x="1028700" y="1562100"/>
            <a:ext cx="16230600" cy="7972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00"/>
              </a:lnSpc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Orientações para a Apresentação Oral</a:t>
            </a:r>
          </a:p>
          <a:p>
            <a:pPr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Tempo total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: 15 minutos (10 min de apresentação + 5 min para perguntas).</a:t>
            </a:r>
          </a:p>
          <a:p>
            <a:pPr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Slides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: entre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8 e 10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(incluindo capa e agradecimentos).</a:t>
            </a:r>
          </a:p>
          <a:p>
            <a:pPr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Design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: conforme </a:t>
            </a:r>
            <a:r>
              <a:rPr lang="pt-BR" sz="3600" i="1" dirty="0">
                <a:latin typeface="Arial" panose="020B0604020202020204" pitchFamily="34" charset="0"/>
                <a:cs typeface="Arial" panose="020B0604020202020204" pitchFamily="34" charset="0"/>
              </a:rPr>
              <a:t>template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disponibilizado.</a:t>
            </a:r>
          </a:p>
          <a:p>
            <a:pPr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Fonte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: Arial, tamanho mínimo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Entrega do material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Levar a apresentação em </a:t>
            </a:r>
            <a:r>
              <a:rPr lang="pt-B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pendrive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Procurar o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media </a:t>
            </a:r>
            <a:r>
              <a:rPr lang="pt-B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desk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do evento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 indent="-285750" algn="just">
              <a:lnSpc>
                <a:spcPts val="5800"/>
              </a:lnSpc>
              <a:buFont typeface="Arial" panose="020B0604020202020204" pitchFamily="34" charset="0"/>
              <a:buChar char="•"/>
            </a:pP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Recomenda-se realizar essa etapa 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com pelo menos 2 horas de antecedência ou no dia anterior à apresentação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4479"/>
              </a:lnSpc>
            </a:pPr>
            <a:endParaRPr lang="en-US" sz="35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4824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472A1-D009-A553-899F-006D199F0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5AD09DC6-E934-BAE7-D71E-E2B20900E0CF}"/>
              </a:ext>
            </a:extLst>
          </p:cNvPr>
          <p:cNvSpPr/>
          <p:nvPr/>
        </p:nvSpPr>
        <p:spPr>
          <a:xfrm>
            <a:off x="0" y="0"/>
            <a:ext cx="18288000" cy="86487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2" name="Imagem 31">
            <a:extLst>
              <a:ext uri="{FF2B5EF4-FFF2-40B4-BE49-F238E27FC236}">
                <a16:creationId xmlns:a16="http://schemas.microsoft.com/office/drawing/2014/main" id="{1D34B727-3F98-A382-2F43-C365029BF4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117" r="71497" b="16473"/>
          <a:stretch>
            <a:fillRect/>
          </a:stretch>
        </p:blipFill>
        <p:spPr>
          <a:xfrm>
            <a:off x="14905576" y="699758"/>
            <a:ext cx="2041344" cy="114300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4F6DD199-89D8-C2DE-0040-7D8F11EE3E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175" t="23117" b="16473"/>
          <a:stretch>
            <a:fillRect/>
          </a:stretch>
        </p:blipFill>
        <p:spPr>
          <a:xfrm>
            <a:off x="13640696" y="1931118"/>
            <a:ext cx="4571104" cy="1143000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CDE317CC-A42C-E168-8D0B-3246F4536E40}"/>
              </a:ext>
            </a:extLst>
          </p:cNvPr>
          <p:cNvSpPr txBox="1"/>
          <p:nvPr/>
        </p:nvSpPr>
        <p:spPr>
          <a:xfrm>
            <a:off x="13761760" y="3162145"/>
            <a:ext cx="437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V Congresso Brasileiro de Fluidodinâmica Computacional</a:t>
            </a: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2EC63E14-28E9-B3DA-B146-1785028347B0}"/>
              </a:ext>
            </a:extLst>
          </p:cNvPr>
          <p:cNvSpPr txBox="1"/>
          <p:nvPr/>
        </p:nvSpPr>
        <p:spPr>
          <a:xfrm>
            <a:off x="1028700" y="647700"/>
            <a:ext cx="8580749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6000" b="1" dirty="0">
                <a:latin typeface="Arial Bold"/>
                <a:ea typeface="Arial Bold"/>
                <a:cs typeface="Arial Bold"/>
                <a:sym typeface="Arial Bold"/>
              </a:rPr>
              <a:t>Agradecimentos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79C6358F-438B-E299-7DA2-CED65BE5AA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07"/>
          <a:stretch>
            <a:fillRect/>
          </a:stretch>
        </p:blipFill>
        <p:spPr>
          <a:xfrm>
            <a:off x="10663084" y="6809681"/>
            <a:ext cx="7624916" cy="2524819"/>
          </a:xfrm>
          <a:prstGeom prst="rect">
            <a:avLst/>
          </a:prstGeom>
        </p:spPr>
      </p:pic>
      <p:pic>
        <p:nvPicPr>
          <p:cNvPr id="59" name="Imagem 58" descr="Arcelor Mittal">
            <a:extLst>
              <a:ext uri="{FF2B5EF4-FFF2-40B4-BE49-F238E27FC236}">
                <a16:creationId xmlns:a16="http://schemas.microsoft.com/office/drawing/2014/main" id="{1B4233B4-E678-7200-56D6-7949C3BC24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9351357"/>
            <a:ext cx="1620000" cy="843642"/>
          </a:xfrm>
          <a:prstGeom prst="rect">
            <a:avLst/>
          </a:prstGeom>
        </p:spPr>
      </p:pic>
      <p:pic>
        <p:nvPicPr>
          <p:cNvPr id="60" name="Imagem 59" descr="Engys">
            <a:extLst>
              <a:ext uri="{FF2B5EF4-FFF2-40B4-BE49-F238E27FC236}">
                <a16:creationId xmlns:a16="http://schemas.microsoft.com/office/drawing/2014/main" id="{B72E1897-8D81-9C3E-224E-98EAF47547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0200" y="9528442"/>
            <a:ext cx="1772481" cy="568058"/>
          </a:xfrm>
          <a:prstGeom prst="rect">
            <a:avLst/>
          </a:prstGeom>
        </p:spPr>
      </p:pic>
      <p:pic>
        <p:nvPicPr>
          <p:cNvPr id="61" name="Imagem 60" descr="Cadence/Hexagon">
            <a:extLst>
              <a:ext uri="{FF2B5EF4-FFF2-40B4-BE49-F238E27FC236}">
                <a16:creationId xmlns:a16="http://schemas.microsoft.com/office/drawing/2014/main" id="{3A6705A4-3131-1835-94AD-89DD60E281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0154" y="9611312"/>
            <a:ext cx="1710285" cy="323733"/>
          </a:xfrm>
          <a:prstGeom prst="rect">
            <a:avLst/>
          </a:prstGeom>
        </p:spPr>
      </p:pic>
      <p:pic>
        <p:nvPicPr>
          <p:cNvPr id="62" name="Imagem 61" descr="M-Star">
            <a:extLst>
              <a:ext uri="{FF2B5EF4-FFF2-40B4-BE49-F238E27FC236}">
                <a16:creationId xmlns:a16="http://schemas.microsoft.com/office/drawing/2014/main" id="{B203AF1D-9717-B698-BA3A-7B56859FEAB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1581" y="9535656"/>
            <a:ext cx="1705837" cy="475045"/>
          </a:xfrm>
          <a:prstGeom prst="rect">
            <a:avLst/>
          </a:prstGeom>
        </p:spPr>
      </p:pic>
      <p:pic>
        <p:nvPicPr>
          <p:cNvPr id="63" name="Imagem 62" descr="ESSS">
            <a:extLst>
              <a:ext uri="{FF2B5EF4-FFF2-40B4-BE49-F238E27FC236}">
                <a16:creationId xmlns:a16="http://schemas.microsoft.com/office/drawing/2014/main" id="{A29983E9-851D-3363-E8FB-9C8008462E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8560" y="9486510"/>
            <a:ext cx="1260000" cy="573337"/>
          </a:xfrm>
          <a:prstGeom prst="rect">
            <a:avLst/>
          </a:prstGeom>
        </p:spPr>
      </p:pic>
      <p:sp>
        <p:nvSpPr>
          <p:cNvPr id="64" name="CaixaDeTexto 63">
            <a:extLst>
              <a:ext uri="{FF2B5EF4-FFF2-40B4-BE49-F238E27FC236}">
                <a16:creationId xmlns:a16="http://schemas.microsoft.com/office/drawing/2014/main" id="{5F72145A-522F-DDCD-39E0-E044E224DB79}"/>
              </a:ext>
            </a:extLst>
          </p:cNvPr>
          <p:cNvSpPr txBox="1"/>
          <p:nvPr/>
        </p:nvSpPr>
        <p:spPr>
          <a:xfrm>
            <a:off x="76200" y="918210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Patrocínio</a:t>
            </a:r>
          </a:p>
        </p:txBody>
      </p:sp>
      <p:pic>
        <p:nvPicPr>
          <p:cNvPr id="65" name="Imagem 64" descr="Aerothermal Solutions and Software Distributor">
            <a:extLst>
              <a:ext uri="{FF2B5EF4-FFF2-40B4-BE49-F238E27FC236}">
                <a16:creationId xmlns:a16="http://schemas.microsoft.com/office/drawing/2014/main" id="{14C625D2-81EF-D534-C414-6C9BDC18A3E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7000" y="9472261"/>
            <a:ext cx="900000" cy="601835"/>
          </a:xfrm>
          <a:prstGeom prst="rect">
            <a:avLst/>
          </a:prstGeom>
        </p:spPr>
      </p:pic>
      <p:pic>
        <p:nvPicPr>
          <p:cNvPr id="66" name="Imagem 65" descr="Wikki Brasil">
            <a:extLst>
              <a:ext uri="{FF2B5EF4-FFF2-40B4-BE49-F238E27FC236}">
                <a16:creationId xmlns:a16="http://schemas.microsoft.com/office/drawing/2014/main" id="{AC5C8144-33B5-0C90-45E9-7705DFA5A06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9702" y="9509928"/>
            <a:ext cx="936000" cy="526500"/>
          </a:xfrm>
          <a:prstGeom prst="rect">
            <a:avLst/>
          </a:prstGeom>
        </p:spPr>
      </p:pic>
      <p:pic>
        <p:nvPicPr>
          <p:cNvPr id="67" name="Imagem 66" descr="ufrj">
            <a:extLst>
              <a:ext uri="{FF2B5EF4-FFF2-40B4-BE49-F238E27FC236}">
                <a16:creationId xmlns:a16="http://schemas.microsoft.com/office/drawing/2014/main" id="{B429DDC1-07DE-14C0-397C-31B6F57023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26924" y="9549103"/>
            <a:ext cx="365224" cy="448704"/>
          </a:xfrm>
          <a:prstGeom prst="rect">
            <a:avLst/>
          </a:prstGeom>
        </p:spPr>
      </p:pic>
      <p:pic>
        <p:nvPicPr>
          <p:cNvPr id="68" name="Imagem 67" descr="unicamp">
            <a:extLst>
              <a:ext uri="{FF2B5EF4-FFF2-40B4-BE49-F238E27FC236}">
                <a16:creationId xmlns:a16="http://schemas.microsoft.com/office/drawing/2014/main" id="{2B2B6850-FDC6-D470-CA34-9FF3EAC79E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888737" y="9486900"/>
            <a:ext cx="573110" cy="573110"/>
          </a:xfrm>
          <a:prstGeom prst="rect">
            <a:avLst/>
          </a:prstGeom>
        </p:spPr>
      </p:pic>
      <p:pic>
        <p:nvPicPr>
          <p:cNvPr id="69" name="Imagem 68" descr="ufcg">
            <a:extLst>
              <a:ext uri="{FF2B5EF4-FFF2-40B4-BE49-F238E27FC236}">
                <a16:creationId xmlns:a16="http://schemas.microsoft.com/office/drawing/2014/main" id="{7C9E590F-6DB3-C566-26B8-8251060E38D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100806" y="9540488"/>
            <a:ext cx="461019" cy="465934"/>
          </a:xfrm>
          <a:prstGeom prst="rect">
            <a:avLst/>
          </a:prstGeom>
        </p:spPr>
      </p:pic>
      <p:pic>
        <p:nvPicPr>
          <p:cNvPr id="70" name="Imagem 69" descr="UFSC">
            <a:extLst>
              <a:ext uri="{FF2B5EF4-FFF2-40B4-BE49-F238E27FC236}">
                <a16:creationId xmlns:a16="http://schemas.microsoft.com/office/drawing/2014/main" id="{80C8C06A-F04A-D1E0-2EDE-CF880DB6BF7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44800" y="9493590"/>
            <a:ext cx="567825" cy="559730"/>
          </a:xfrm>
          <a:prstGeom prst="rect">
            <a:avLst/>
          </a:prstGeom>
        </p:spPr>
      </p:pic>
      <p:pic>
        <p:nvPicPr>
          <p:cNvPr id="71" name="Imagem 70" descr="FURB">
            <a:extLst>
              <a:ext uri="{FF2B5EF4-FFF2-40B4-BE49-F238E27FC236}">
                <a16:creationId xmlns:a16="http://schemas.microsoft.com/office/drawing/2014/main" id="{9150C435-1560-8016-07AF-E65AAD64CDB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4935200" y="9528437"/>
            <a:ext cx="694219" cy="490037"/>
          </a:xfrm>
          <a:prstGeom prst="rect">
            <a:avLst/>
          </a:prstGeom>
        </p:spPr>
      </p:pic>
      <p:sp>
        <p:nvSpPr>
          <p:cNvPr id="72" name="CaixaDeTexto 71">
            <a:extLst>
              <a:ext uri="{FF2B5EF4-FFF2-40B4-BE49-F238E27FC236}">
                <a16:creationId xmlns:a16="http://schemas.microsoft.com/office/drawing/2014/main" id="{9408CA3B-180A-F949-0E9F-D36E5DFA0719}"/>
              </a:ext>
            </a:extLst>
          </p:cNvPr>
          <p:cNvSpPr txBox="1"/>
          <p:nvPr/>
        </p:nvSpPr>
        <p:spPr>
          <a:xfrm>
            <a:off x="13391799" y="9182100"/>
            <a:ext cx="2000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Organização</a:t>
            </a:r>
          </a:p>
        </p:txBody>
      </p:sp>
      <p:cxnSp>
        <p:nvCxnSpPr>
          <p:cNvPr id="73" name="Conector: Angulado 72">
            <a:extLst>
              <a:ext uri="{FF2B5EF4-FFF2-40B4-BE49-F238E27FC236}">
                <a16:creationId xmlns:a16="http://schemas.microsoft.com/office/drawing/2014/main" id="{4032E803-209C-ACC4-2D58-3A0123C6E7BE}"/>
              </a:ext>
            </a:extLst>
          </p:cNvPr>
          <p:cNvCxnSpPr>
            <a:cxnSpLocks/>
          </p:cNvCxnSpPr>
          <p:nvPr/>
        </p:nvCxnSpPr>
        <p:spPr>
          <a:xfrm>
            <a:off x="14401800" y="9322832"/>
            <a:ext cx="2196000" cy="828000"/>
          </a:xfrm>
          <a:prstGeom prst="bentConnector3">
            <a:avLst>
              <a:gd name="adj1" fmla="val 10010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Conector: Angulado 73">
            <a:extLst>
              <a:ext uri="{FF2B5EF4-FFF2-40B4-BE49-F238E27FC236}">
                <a16:creationId xmlns:a16="http://schemas.microsoft.com/office/drawing/2014/main" id="{0D6AFC63-0B3E-37AE-BBF6-39BEDDCB2220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333400" y="9308700"/>
            <a:ext cx="828000" cy="900000"/>
          </a:xfrm>
          <a:prstGeom prst="bentConnector3">
            <a:avLst>
              <a:gd name="adj1" fmla="val -22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ector: Angulado 74">
            <a:extLst>
              <a:ext uri="{FF2B5EF4-FFF2-40B4-BE49-F238E27FC236}">
                <a16:creationId xmlns:a16="http://schemas.microsoft.com/office/drawing/2014/main" id="{7CFAB402-48A1-79CB-1D2E-B1463526A488}"/>
              </a:ext>
            </a:extLst>
          </p:cNvPr>
          <p:cNvCxnSpPr>
            <a:cxnSpLocks/>
          </p:cNvCxnSpPr>
          <p:nvPr/>
        </p:nvCxnSpPr>
        <p:spPr>
          <a:xfrm>
            <a:off x="1066800" y="9320597"/>
            <a:ext cx="12384000" cy="828000"/>
          </a:xfrm>
          <a:prstGeom prst="bentConnector3">
            <a:avLst>
              <a:gd name="adj1" fmla="val 998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D51D56E6-D96D-0C33-0F3B-4206C67B96FF}"/>
              </a:ext>
            </a:extLst>
          </p:cNvPr>
          <p:cNvSpPr txBox="1"/>
          <p:nvPr/>
        </p:nvSpPr>
        <p:spPr>
          <a:xfrm>
            <a:off x="16687800" y="9193769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</a:p>
        </p:txBody>
      </p:sp>
      <p:pic>
        <p:nvPicPr>
          <p:cNvPr id="77" name="Imagem 76" descr="Ficheiro:Identidade Visual CAPES.png – Wikipédia, a enciclopédia livre">
            <a:extLst>
              <a:ext uri="{FF2B5EF4-FFF2-40B4-BE49-F238E27FC236}">
                <a16:creationId xmlns:a16="http://schemas.microsoft.com/office/drawing/2014/main" id="{28022343-EC84-30D5-8A20-22C28812C76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235166" y="9432096"/>
            <a:ext cx="473701" cy="438586"/>
          </a:xfrm>
          <a:prstGeom prst="rect">
            <a:avLst/>
          </a:prstGeom>
        </p:spPr>
      </p:pic>
      <p:pic>
        <p:nvPicPr>
          <p:cNvPr id="78" name="Imagem 77" descr="Ministério da Ciência, Tecnologia e Inovação – Wikipédia, a enciclopédia  livre">
            <a:extLst>
              <a:ext uri="{FF2B5EF4-FFF2-40B4-BE49-F238E27FC236}">
                <a16:creationId xmlns:a16="http://schemas.microsoft.com/office/drawing/2014/main" id="{7AC0FCA5-B363-F6B6-2D05-48F2C5D2F179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0377" y="9785277"/>
            <a:ext cx="1426190" cy="528543"/>
          </a:xfrm>
          <a:prstGeom prst="rect">
            <a:avLst/>
          </a:prstGeom>
        </p:spPr>
      </p:pic>
      <p:pic>
        <p:nvPicPr>
          <p:cNvPr id="79" name="Imagem 78" descr="DPR">
            <a:extLst>
              <a:ext uri="{FF2B5EF4-FFF2-40B4-BE49-F238E27FC236}">
                <a16:creationId xmlns:a16="http://schemas.microsoft.com/office/drawing/2014/main" id="{83B613C7-7300-AB31-C2A9-E7A016E8465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227986" y="9377100"/>
            <a:ext cx="1188000" cy="792157"/>
          </a:xfrm>
          <a:prstGeom prst="rect">
            <a:avLst/>
          </a:prstGeom>
        </p:spPr>
      </p:pic>
      <p:pic>
        <p:nvPicPr>
          <p:cNvPr id="80" name="Imagem 79" descr="Universidade Federal do Espírito Santo – Wikipédia, a enciclopédia livre">
            <a:extLst>
              <a:ext uri="{FF2B5EF4-FFF2-40B4-BE49-F238E27FC236}">
                <a16:creationId xmlns:a16="http://schemas.microsoft.com/office/drawing/2014/main" id="{E5A1ECBA-CE78-A8A7-717C-0A94A68A484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397617" y="9528144"/>
            <a:ext cx="601254" cy="490623"/>
          </a:xfrm>
          <a:prstGeom prst="rect">
            <a:avLst/>
          </a:prstGeom>
        </p:spPr>
      </p:pic>
      <p:pic>
        <p:nvPicPr>
          <p:cNvPr id="81" name="Imagem 80" descr="HPCSpotlight">
            <a:extLst>
              <a:ext uri="{FF2B5EF4-FFF2-40B4-BE49-F238E27FC236}">
                <a16:creationId xmlns:a16="http://schemas.microsoft.com/office/drawing/2014/main" id="{D45CA334-1A0E-EEA1-F332-CE7231C1B7A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425200" y="9543172"/>
            <a:ext cx="1224000" cy="460012"/>
          </a:xfrm>
          <a:prstGeom prst="rect">
            <a:avLst/>
          </a:prstGeom>
        </p:spPr>
      </p:pic>
      <p:pic>
        <p:nvPicPr>
          <p:cNvPr id="82" name="Imagem 81" descr="Nvidia Logo – PNG e Vetor – Download de Logo">
            <a:extLst>
              <a:ext uri="{FF2B5EF4-FFF2-40B4-BE49-F238E27FC236}">
                <a16:creationId xmlns:a16="http://schemas.microsoft.com/office/drawing/2014/main" id="{D1B1488E-E829-AEEB-E627-90C6737CC5F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702269" y="9544116"/>
            <a:ext cx="612000" cy="458125"/>
          </a:xfrm>
          <a:prstGeom prst="rect">
            <a:avLst/>
          </a:prstGeom>
        </p:spPr>
      </p:pic>
      <p:cxnSp>
        <p:nvCxnSpPr>
          <p:cNvPr id="83" name="Conector reto 82">
            <a:extLst>
              <a:ext uri="{FF2B5EF4-FFF2-40B4-BE49-F238E27FC236}">
                <a16:creationId xmlns:a16="http://schemas.microsoft.com/office/drawing/2014/main" id="{3F0D9AA9-DEE5-E9EC-F8D2-4BDFD0F936BF}"/>
              </a:ext>
            </a:extLst>
          </p:cNvPr>
          <p:cNvCxnSpPr>
            <a:cxnSpLocks/>
          </p:cNvCxnSpPr>
          <p:nvPr/>
        </p:nvCxnSpPr>
        <p:spPr>
          <a:xfrm flipV="1">
            <a:off x="12640992" y="9521178"/>
            <a:ext cx="0" cy="50400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165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135</Words>
  <Application>Microsoft Office PowerPoint</Application>
  <PresentationFormat>Personalizar</PresentationFormat>
  <Paragraphs>27</Paragraphs>
  <Slides>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9" baseType="lpstr">
      <vt:lpstr>Calibri</vt:lpstr>
      <vt:lpstr>Aptos</vt:lpstr>
      <vt:lpstr>Arial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Fernando Cotting</dc:creator>
  <cp:lastModifiedBy>Natan Padoin</cp:lastModifiedBy>
  <cp:revision>53</cp:revision>
  <dcterms:created xsi:type="dcterms:W3CDTF">2006-08-16T00:00:00Z</dcterms:created>
  <dcterms:modified xsi:type="dcterms:W3CDTF">2026-08-27T17:36:04Z</dcterms:modified>
  <dc:identifier>DAGxra7DgWA</dc:identifier>
</cp:coreProperties>
</file>