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
  </p:notesMasterIdLst>
  <p:sldIdLst>
    <p:sldId id="260" r:id="rId2"/>
  </p:sldIdLst>
  <p:sldSz cx="20574000" cy="36576000"/>
  <p:notesSz cx="6858000" cy="9144000"/>
  <p:embeddedFontLst>
    <p:embeddedFont>
      <p:font typeface="Montserrat Ultra-Bold" panose="020B0604020202020204" charset="0"/>
      <p:regular r:id="rId4"/>
    </p:embeddedFont>
    <p:embeddedFont>
      <p:font typeface="Calibri" panose="020F0502020204030204" pitchFamily="34" charset="0"/>
      <p:regular r:id="rId5"/>
      <p:bold r:id="rId6"/>
      <p:italic r:id="rId7"/>
      <p:boldItalic r:id="rId8"/>
    </p:embeddedFont>
    <p:embeddedFont>
      <p:font typeface="Montserrat Bold" panose="020B0604020202020204" charset="0"/>
      <p:regular r:id="rId9"/>
    </p:embeddedFont>
    <p:embeddedFont>
      <p:font typeface="Montserrat" panose="020B0604020202020204" charset="0"/>
      <p:regular r:id="rId10"/>
    </p:embeddedFont>
    <p:embeddedFont>
      <p:font typeface="Montserrat Semi-Bold" panose="020B0604020202020204" charset="0"/>
      <p:regular r:id="rId1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2227097-817A-A0E1-0E53-C5832E46DF0C}" name="TIGER CUT" initials="TC" userId="c94bbd367c4c58ce"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85903" autoAdjust="0"/>
  </p:normalViewPr>
  <p:slideViewPr>
    <p:cSldViewPr>
      <p:cViewPr>
        <p:scale>
          <a:sx n="50" d="100"/>
          <a:sy n="50" d="100"/>
        </p:scale>
        <p:origin x="1554" y="-6618"/>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viewProps" Target="viewProps.xml"/><Relationship Id="rId3" Type="http://schemas.openxmlformats.org/officeDocument/2006/relationships/notesMaster" Target="notesMasters/notesMaster1.xml"/><Relationship Id="rId7" Type="http://schemas.openxmlformats.org/officeDocument/2006/relationships/font" Target="fonts/font4.fntdata"/><Relationship Id="rId12" Type="http://schemas.openxmlformats.org/officeDocument/2006/relationships/presProps" Target="presProps.xml"/><Relationship Id="rId2" Type="http://schemas.openxmlformats.org/officeDocument/2006/relationships/slide" Target="slides/slide1.xml"/><Relationship Id="rId16"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5" Type="http://schemas.openxmlformats.org/officeDocument/2006/relationships/font" Target="fonts/font2.fntdata"/><Relationship Id="rId15" Type="http://schemas.openxmlformats.org/officeDocument/2006/relationships/tableStyles" Target="tableStyles.xml"/><Relationship Id="rId10" Type="http://schemas.openxmlformats.org/officeDocument/2006/relationships/font" Target="fonts/font7.fntdata"/><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DA343F4-B3DB-4720-942C-6CAE2697EF07}" type="datetimeFigureOut">
              <a:rPr lang="pt-BR" smtClean="0"/>
              <a:t>22/04/2025</a:t>
            </a:fld>
            <a:endParaRPr lang="pt-BR"/>
          </a:p>
        </p:txBody>
      </p:sp>
      <p:sp>
        <p:nvSpPr>
          <p:cNvPr id="4" name="Espaço Reservado para Imagem de Slide 3"/>
          <p:cNvSpPr>
            <a:spLocks noGrp="1" noRot="1" noChangeAspect="1"/>
          </p:cNvSpPr>
          <p:nvPr>
            <p:ph type="sldImg" idx="2"/>
          </p:nvPr>
        </p:nvSpPr>
        <p:spPr>
          <a:xfrm>
            <a:off x="2560638" y="1143000"/>
            <a:ext cx="1736725"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EFF1139-6E3E-4110-8F1A-7EB38DD6E9B6}" type="slidenum">
              <a:rPr lang="pt-BR" smtClean="0"/>
              <a:t>‹nº›</a:t>
            </a:fld>
            <a:endParaRPr lang="pt-BR"/>
          </a:p>
        </p:txBody>
      </p:sp>
    </p:spTree>
    <p:extLst>
      <p:ext uri="{BB962C8B-B14F-4D97-AF65-F5344CB8AC3E}">
        <p14:creationId xmlns:p14="http://schemas.microsoft.com/office/powerpoint/2010/main" val="29674652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4/22/2025</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‹nº›</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xmlns="" id="{68447975-9F8D-B5D6-C14F-2A0D5877FF8E}"/>
              </a:ext>
            </a:extLst>
          </p:cNvPr>
          <p:cNvPicPr>
            <a:picLocks noChangeAspect="1"/>
          </p:cNvPicPr>
          <p:nvPr/>
        </p:nvPicPr>
        <p:blipFill>
          <a:blip r:embed="rId2"/>
          <a:stretch>
            <a:fillRect/>
          </a:stretch>
        </p:blipFill>
        <p:spPr>
          <a:xfrm>
            <a:off x="1938144" y="15216435"/>
            <a:ext cx="4174273" cy="3352235"/>
          </a:xfrm>
          <a:prstGeom prst="rect">
            <a:avLst/>
          </a:prstGeom>
        </p:spPr>
      </p:pic>
      <p:pic>
        <p:nvPicPr>
          <p:cNvPr id="3" name="Picture 4">
            <a:extLst>
              <a:ext uri="{FF2B5EF4-FFF2-40B4-BE49-F238E27FC236}">
                <a16:creationId xmlns:a16="http://schemas.microsoft.com/office/drawing/2014/main" xmlns="" id="{C95D9CF5-52B2-DE8F-097E-3E713FDB79CD}"/>
              </a:ext>
            </a:extLst>
          </p:cNvPr>
          <p:cNvPicPr>
            <a:picLocks noChangeAspect="1"/>
          </p:cNvPicPr>
          <p:nvPr/>
        </p:nvPicPr>
        <p:blipFill>
          <a:blip r:embed="rId3"/>
          <a:stretch>
            <a:fillRect/>
          </a:stretch>
        </p:blipFill>
        <p:spPr>
          <a:xfrm>
            <a:off x="10521764" y="15316038"/>
            <a:ext cx="3617614" cy="3206244"/>
          </a:xfrm>
          <a:prstGeom prst="rect">
            <a:avLst/>
          </a:prstGeom>
        </p:spPr>
      </p:pic>
      <p:sp>
        <p:nvSpPr>
          <p:cNvPr id="4" name="AutoShape 5">
            <a:extLst>
              <a:ext uri="{FF2B5EF4-FFF2-40B4-BE49-F238E27FC236}">
                <a16:creationId xmlns:a16="http://schemas.microsoft.com/office/drawing/2014/main" xmlns="" id="{83214E86-2D4B-ADA6-CC9E-771C6D0AD806}"/>
              </a:ext>
            </a:extLst>
          </p:cNvPr>
          <p:cNvSpPr/>
          <p:nvPr/>
        </p:nvSpPr>
        <p:spPr>
          <a:xfrm flipH="1" flipV="1">
            <a:off x="2286000" y="26203275"/>
            <a:ext cx="16005172" cy="0"/>
          </a:xfrm>
          <a:prstGeom prst="line">
            <a:avLst/>
          </a:prstGeom>
          <a:ln w="19050" cap="rnd">
            <a:solidFill>
              <a:srgbClr val="704600"/>
            </a:solidFill>
            <a:prstDash val="solid"/>
            <a:headEnd type="none" w="sm" len="sm"/>
            <a:tailEnd type="none" w="sm" len="sm"/>
          </a:ln>
        </p:spPr>
        <p:txBody>
          <a:bodyPr/>
          <a:lstStyle/>
          <a:p>
            <a:endParaRPr lang="pt-BR"/>
          </a:p>
        </p:txBody>
      </p:sp>
      <p:sp>
        <p:nvSpPr>
          <p:cNvPr id="5" name="AutoShape 6">
            <a:extLst>
              <a:ext uri="{FF2B5EF4-FFF2-40B4-BE49-F238E27FC236}">
                <a16:creationId xmlns:a16="http://schemas.microsoft.com/office/drawing/2014/main" xmlns="" id="{4DD0C220-8DFD-9965-B851-3DC7396FB13F}"/>
              </a:ext>
            </a:extLst>
          </p:cNvPr>
          <p:cNvSpPr/>
          <p:nvPr/>
        </p:nvSpPr>
        <p:spPr>
          <a:xfrm flipH="1" flipV="1">
            <a:off x="2286000" y="8048435"/>
            <a:ext cx="16005172" cy="0"/>
          </a:xfrm>
          <a:prstGeom prst="line">
            <a:avLst/>
          </a:prstGeom>
          <a:ln w="19050" cap="rnd">
            <a:solidFill>
              <a:srgbClr val="704600"/>
            </a:solidFill>
            <a:prstDash val="solid"/>
            <a:headEnd type="none" w="sm" len="sm"/>
            <a:tailEnd type="none" w="sm" len="sm"/>
          </a:ln>
        </p:spPr>
        <p:txBody>
          <a:bodyPr/>
          <a:lstStyle/>
          <a:p>
            <a:endParaRPr lang="pt-BR"/>
          </a:p>
        </p:txBody>
      </p:sp>
      <p:grpSp>
        <p:nvGrpSpPr>
          <p:cNvPr id="6" name="Group 7">
            <a:extLst>
              <a:ext uri="{FF2B5EF4-FFF2-40B4-BE49-F238E27FC236}">
                <a16:creationId xmlns:a16="http://schemas.microsoft.com/office/drawing/2014/main" xmlns="" id="{4C5A5127-A2F5-26E1-1C12-653F4C6F6A61}"/>
              </a:ext>
            </a:extLst>
          </p:cNvPr>
          <p:cNvGrpSpPr/>
          <p:nvPr/>
        </p:nvGrpSpPr>
        <p:grpSpPr>
          <a:xfrm>
            <a:off x="2286000" y="19287615"/>
            <a:ext cx="5105400" cy="2078899"/>
            <a:chOff x="0" y="0"/>
            <a:chExt cx="672316" cy="273765"/>
          </a:xfrm>
        </p:grpSpPr>
        <p:sp>
          <p:nvSpPr>
            <p:cNvPr id="7" name="Freeform 8">
              <a:extLst>
                <a:ext uri="{FF2B5EF4-FFF2-40B4-BE49-F238E27FC236}">
                  <a16:creationId xmlns:a16="http://schemas.microsoft.com/office/drawing/2014/main" xmlns="" id="{71151713-0FE0-71DA-9B96-1BD1C39D98AE}"/>
                </a:ext>
              </a:extLst>
            </p:cNvPr>
            <p:cNvSpPr/>
            <p:nvPr/>
          </p:nvSpPr>
          <p:spPr>
            <a:xfrm>
              <a:off x="0" y="0"/>
              <a:ext cx="672316" cy="273765"/>
            </a:xfrm>
            <a:custGeom>
              <a:avLst/>
              <a:gdLst/>
              <a:ahLst/>
              <a:cxnLst/>
              <a:rect l="l" t="t" r="r" b="b"/>
              <a:pathLst>
                <a:path w="672316" h="273765">
                  <a:moveTo>
                    <a:pt x="0" y="0"/>
                  </a:moveTo>
                  <a:lnTo>
                    <a:pt x="672316" y="0"/>
                  </a:lnTo>
                  <a:lnTo>
                    <a:pt x="672316" y="273765"/>
                  </a:lnTo>
                  <a:lnTo>
                    <a:pt x="0" y="273765"/>
                  </a:lnTo>
                  <a:close/>
                </a:path>
              </a:pathLst>
            </a:custGeom>
            <a:solidFill>
              <a:srgbClr val="FFF6C4"/>
            </a:solidFill>
          </p:spPr>
          <p:txBody>
            <a:bodyPr/>
            <a:lstStyle/>
            <a:p>
              <a:endParaRPr lang="pt-BR"/>
            </a:p>
          </p:txBody>
        </p:sp>
        <p:sp>
          <p:nvSpPr>
            <p:cNvPr id="8" name="TextBox 9">
              <a:extLst>
                <a:ext uri="{FF2B5EF4-FFF2-40B4-BE49-F238E27FC236}">
                  <a16:creationId xmlns:a16="http://schemas.microsoft.com/office/drawing/2014/main" xmlns="" id="{567B5BDF-93E4-19F7-8FEF-5ACA3C4D0B52}"/>
                </a:ext>
              </a:extLst>
            </p:cNvPr>
            <p:cNvSpPr txBox="1"/>
            <p:nvPr/>
          </p:nvSpPr>
          <p:spPr>
            <a:xfrm>
              <a:off x="0" y="-38100"/>
              <a:ext cx="672316" cy="311865"/>
            </a:xfrm>
            <a:prstGeom prst="rect">
              <a:avLst/>
            </a:prstGeom>
          </p:spPr>
          <p:txBody>
            <a:bodyPr lIns="101600" tIns="101600" rIns="101600" bIns="101600" rtlCol="0" anchor="ctr"/>
            <a:lstStyle/>
            <a:p>
              <a:pPr algn="ctr">
                <a:lnSpc>
                  <a:spcPts val="3079"/>
                </a:lnSpc>
              </a:pPr>
              <a:r>
                <a:rPr lang="en-US" sz="2199" spc="15">
                  <a:solidFill>
                    <a:srgbClr val="704600"/>
                  </a:solidFill>
                  <a:latin typeface="Montserrat"/>
                  <a:ea typeface="Montserrat"/>
                  <a:cs typeface="Montserrat"/>
                  <a:sym typeface="Montserrat"/>
                </a:rPr>
                <a:t>Important!</a:t>
              </a:r>
            </a:p>
            <a:p>
              <a:pPr algn="ctr">
                <a:lnSpc>
                  <a:spcPts val="3079"/>
                </a:lnSpc>
              </a:pPr>
              <a:r>
                <a:rPr lang="en-US" sz="2199" spc="15">
                  <a:solidFill>
                    <a:srgbClr val="704600"/>
                  </a:solidFill>
                  <a:latin typeface="Montserrat"/>
                  <a:ea typeface="Montserrat"/>
                  <a:cs typeface="Montserrat"/>
                  <a:sym typeface="Montserrat"/>
                </a:rPr>
                <a:t>Avoid using too much technical detail or using excessive jargon when presenting them.</a:t>
              </a:r>
            </a:p>
          </p:txBody>
        </p:sp>
      </p:grpSp>
      <p:sp>
        <p:nvSpPr>
          <p:cNvPr id="9" name="TextBox 26">
            <a:extLst>
              <a:ext uri="{FF2B5EF4-FFF2-40B4-BE49-F238E27FC236}">
                <a16:creationId xmlns:a16="http://schemas.microsoft.com/office/drawing/2014/main" xmlns="" id="{7D3FFF4D-B482-1509-CDF6-755B5AD2498A}"/>
              </a:ext>
            </a:extLst>
          </p:cNvPr>
          <p:cNvSpPr txBox="1"/>
          <p:nvPr/>
        </p:nvSpPr>
        <p:spPr>
          <a:xfrm>
            <a:off x="2286000" y="8696135"/>
            <a:ext cx="7307284" cy="669925"/>
          </a:xfrm>
          <a:prstGeom prst="rect">
            <a:avLst/>
          </a:prstGeom>
        </p:spPr>
        <p:txBody>
          <a:bodyPr lIns="0" tIns="0" rIns="0" bIns="0" rtlCol="0" anchor="t">
            <a:spAutoFit/>
          </a:bodyPr>
          <a:lstStyle/>
          <a:p>
            <a:pPr algn="l">
              <a:lnSpc>
                <a:spcPts val="5599"/>
              </a:lnSpc>
            </a:pPr>
            <a:r>
              <a:rPr lang="en-US" sz="3999" b="1" spc="27" dirty="0">
                <a:solidFill>
                  <a:srgbClr val="704600"/>
                </a:solidFill>
                <a:latin typeface="Montserrat Bold"/>
                <a:ea typeface="Montserrat Bold"/>
                <a:cs typeface="Montserrat Bold"/>
                <a:sym typeface="Montserrat Bold"/>
              </a:rPr>
              <a:t>Introduction</a:t>
            </a:r>
          </a:p>
        </p:txBody>
      </p:sp>
      <p:sp>
        <p:nvSpPr>
          <p:cNvPr id="10" name="TextBox 27">
            <a:extLst>
              <a:ext uri="{FF2B5EF4-FFF2-40B4-BE49-F238E27FC236}">
                <a16:creationId xmlns:a16="http://schemas.microsoft.com/office/drawing/2014/main" xmlns="" id="{B6046790-AD01-D0B6-3120-33E1797A2CF0}"/>
              </a:ext>
            </a:extLst>
          </p:cNvPr>
          <p:cNvSpPr txBox="1"/>
          <p:nvPr/>
        </p:nvSpPr>
        <p:spPr>
          <a:xfrm>
            <a:off x="2286000" y="9641955"/>
            <a:ext cx="7307284" cy="3106420"/>
          </a:xfrm>
          <a:prstGeom prst="rect">
            <a:avLst/>
          </a:prstGeom>
        </p:spPr>
        <p:txBody>
          <a:bodyPr lIns="0" tIns="0" rIns="0" bIns="0" rtlCol="0" anchor="t">
            <a:spAutoFit/>
          </a:bodyPr>
          <a:lstStyle/>
          <a:p>
            <a:pPr algn="l">
              <a:lnSpc>
                <a:spcPts val="3080"/>
              </a:lnSpc>
            </a:pPr>
            <a:r>
              <a:rPr lang="en-US" sz="2200" dirty="0">
                <a:solidFill>
                  <a:srgbClr val="704600"/>
                </a:solidFill>
                <a:latin typeface="Montserrat"/>
                <a:ea typeface="Montserrat"/>
                <a:cs typeface="Montserrat"/>
                <a:sym typeface="Montserrat"/>
              </a:rPr>
              <a:t>Posters are popular method of presenting research findings in a concise and visually pleasing manner. They are commonly used in conferences and meetings. Start by introducing the subject of your research and/or your hypothesis. What are the questions about this topic that you want to answer? What new things can it contribute to the existing literature?</a:t>
            </a:r>
          </a:p>
        </p:txBody>
      </p:sp>
      <p:sp>
        <p:nvSpPr>
          <p:cNvPr id="11" name="TextBox 28">
            <a:extLst>
              <a:ext uri="{FF2B5EF4-FFF2-40B4-BE49-F238E27FC236}">
                <a16:creationId xmlns:a16="http://schemas.microsoft.com/office/drawing/2014/main" xmlns="" id="{7AE91DAC-CD1E-8D98-B1A7-99396C86AB95}"/>
              </a:ext>
            </a:extLst>
          </p:cNvPr>
          <p:cNvSpPr txBox="1"/>
          <p:nvPr/>
        </p:nvSpPr>
        <p:spPr>
          <a:xfrm>
            <a:off x="10847830" y="8696135"/>
            <a:ext cx="7440170" cy="669925"/>
          </a:xfrm>
          <a:prstGeom prst="rect">
            <a:avLst/>
          </a:prstGeom>
        </p:spPr>
        <p:txBody>
          <a:bodyPr lIns="0" tIns="0" rIns="0" bIns="0" rtlCol="0" anchor="t">
            <a:spAutoFit/>
          </a:bodyPr>
          <a:lstStyle/>
          <a:p>
            <a:pPr marL="0" lvl="0" indent="0" algn="l">
              <a:lnSpc>
                <a:spcPts val="5599"/>
              </a:lnSpc>
              <a:spcBef>
                <a:spcPct val="0"/>
              </a:spcBef>
            </a:pPr>
            <a:r>
              <a:rPr lang="en-US" sz="3999" b="1" u="none" strike="noStrike" spc="27" dirty="0">
                <a:solidFill>
                  <a:srgbClr val="704600"/>
                </a:solidFill>
                <a:latin typeface="Montserrat Bold"/>
                <a:ea typeface="Montserrat Bold"/>
                <a:cs typeface="Montserrat Bold"/>
                <a:sym typeface="Montserrat Bold"/>
              </a:rPr>
              <a:t>Methods</a:t>
            </a:r>
          </a:p>
        </p:txBody>
      </p:sp>
      <p:sp>
        <p:nvSpPr>
          <p:cNvPr id="12" name="TextBox 29">
            <a:extLst>
              <a:ext uri="{FF2B5EF4-FFF2-40B4-BE49-F238E27FC236}">
                <a16:creationId xmlns:a16="http://schemas.microsoft.com/office/drawing/2014/main" xmlns="" id="{F721C5E8-751C-5BDD-8747-C55BF005BD1F}"/>
              </a:ext>
            </a:extLst>
          </p:cNvPr>
          <p:cNvSpPr txBox="1"/>
          <p:nvPr/>
        </p:nvSpPr>
        <p:spPr>
          <a:xfrm>
            <a:off x="10847830" y="9641955"/>
            <a:ext cx="7443342" cy="3496945"/>
          </a:xfrm>
          <a:prstGeom prst="rect">
            <a:avLst/>
          </a:prstGeom>
        </p:spPr>
        <p:txBody>
          <a:bodyPr lIns="0" tIns="0" rIns="0" bIns="0" rtlCol="0" anchor="t">
            <a:spAutoFit/>
          </a:bodyPr>
          <a:lstStyle/>
          <a:p>
            <a:pPr algn="l">
              <a:lnSpc>
                <a:spcPts val="3080"/>
              </a:lnSpc>
            </a:pPr>
            <a:r>
              <a:rPr lang="en-US" sz="2200" dirty="0">
                <a:solidFill>
                  <a:srgbClr val="704600"/>
                </a:solidFill>
                <a:latin typeface="Montserrat"/>
                <a:ea typeface="Montserrat"/>
                <a:cs typeface="Montserrat"/>
                <a:sym typeface="Montserrat"/>
              </a:rPr>
              <a:t>Let people know how you did your study. Methods can vary depending on the subject or results you want to see. These methods can include: </a:t>
            </a:r>
          </a:p>
          <a:p>
            <a:pPr marL="474981" lvl="1" indent="-237491" algn="l">
              <a:lnSpc>
                <a:spcPts val="3080"/>
              </a:lnSpc>
              <a:buFont typeface="Arial"/>
              <a:buChar char="•"/>
            </a:pPr>
            <a:r>
              <a:rPr lang="en-US" sz="2200" dirty="0">
                <a:solidFill>
                  <a:srgbClr val="704600"/>
                </a:solidFill>
                <a:latin typeface="Montserrat"/>
                <a:ea typeface="Montserrat"/>
                <a:cs typeface="Montserrat"/>
                <a:sym typeface="Montserrat"/>
              </a:rPr>
              <a:t>Interviews</a:t>
            </a:r>
          </a:p>
          <a:p>
            <a:pPr marL="474981" lvl="1" indent="-237491" algn="l">
              <a:lnSpc>
                <a:spcPts val="3080"/>
              </a:lnSpc>
              <a:buFont typeface="Arial"/>
              <a:buChar char="•"/>
            </a:pPr>
            <a:r>
              <a:rPr lang="en-US" sz="2200" dirty="0">
                <a:solidFill>
                  <a:srgbClr val="704600"/>
                </a:solidFill>
                <a:latin typeface="Montserrat"/>
                <a:ea typeface="Montserrat"/>
                <a:cs typeface="Montserrat"/>
                <a:sym typeface="Montserrat"/>
              </a:rPr>
              <a:t>Surveys</a:t>
            </a:r>
          </a:p>
          <a:p>
            <a:pPr marL="474981" lvl="1" indent="-237491" algn="l">
              <a:lnSpc>
                <a:spcPts val="3080"/>
              </a:lnSpc>
              <a:buFont typeface="Arial"/>
              <a:buChar char="•"/>
            </a:pPr>
            <a:r>
              <a:rPr lang="en-US" sz="2200" dirty="0">
                <a:solidFill>
                  <a:srgbClr val="704600"/>
                </a:solidFill>
                <a:latin typeface="Montserrat"/>
                <a:ea typeface="Montserrat"/>
                <a:cs typeface="Montserrat"/>
                <a:sym typeface="Montserrat"/>
              </a:rPr>
              <a:t>Comparison studies</a:t>
            </a:r>
          </a:p>
          <a:p>
            <a:pPr marL="474981" lvl="1" indent="-237491" algn="l">
              <a:lnSpc>
                <a:spcPts val="3080"/>
              </a:lnSpc>
              <a:buFont typeface="Arial"/>
              <a:buChar char="•"/>
            </a:pPr>
            <a:r>
              <a:rPr lang="en-US" sz="2200" dirty="0">
                <a:solidFill>
                  <a:srgbClr val="704600"/>
                </a:solidFill>
                <a:latin typeface="Montserrat"/>
                <a:ea typeface="Montserrat"/>
                <a:cs typeface="Montserrat"/>
                <a:sym typeface="Montserrat"/>
              </a:rPr>
              <a:t>Experiments </a:t>
            </a:r>
          </a:p>
          <a:p>
            <a:pPr algn="l">
              <a:lnSpc>
                <a:spcPts val="3080"/>
              </a:lnSpc>
            </a:pPr>
            <a:r>
              <a:rPr lang="en-US" sz="2200" dirty="0">
                <a:solidFill>
                  <a:srgbClr val="704600"/>
                </a:solidFill>
                <a:latin typeface="Montserrat"/>
                <a:ea typeface="Montserrat"/>
                <a:cs typeface="Montserrat"/>
                <a:sym typeface="Montserrat"/>
              </a:rPr>
              <a:t>You can also show studies of existing literature that were used as references.</a:t>
            </a:r>
          </a:p>
        </p:txBody>
      </p:sp>
      <p:sp>
        <p:nvSpPr>
          <p:cNvPr id="13" name="TextBox 30">
            <a:extLst>
              <a:ext uri="{FF2B5EF4-FFF2-40B4-BE49-F238E27FC236}">
                <a16:creationId xmlns:a16="http://schemas.microsoft.com/office/drawing/2014/main" xmlns="" id="{762E4955-26F1-4777-F988-CE6B453349C6}"/>
              </a:ext>
            </a:extLst>
          </p:cNvPr>
          <p:cNvSpPr txBox="1"/>
          <p:nvPr/>
        </p:nvSpPr>
        <p:spPr>
          <a:xfrm>
            <a:off x="2286000" y="14015200"/>
            <a:ext cx="7428970" cy="669925"/>
          </a:xfrm>
          <a:prstGeom prst="rect">
            <a:avLst/>
          </a:prstGeom>
        </p:spPr>
        <p:txBody>
          <a:bodyPr lIns="0" tIns="0" rIns="0" bIns="0" rtlCol="0" anchor="t">
            <a:spAutoFit/>
          </a:bodyPr>
          <a:lstStyle/>
          <a:p>
            <a:pPr marL="0" lvl="0" indent="0" algn="l">
              <a:lnSpc>
                <a:spcPts val="5599"/>
              </a:lnSpc>
              <a:spcBef>
                <a:spcPct val="0"/>
              </a:spcBef>
            </a:pPr>
            <a:r>
              <a:rPr lang="en-US" sz="3999" b="1" spc="27" dirty="0">
                <a:solidFill>
                  <a:srgbClr val="704600"/>
                </a:solidFill>
                <a:latin typeface="Montserrat Bold"/>
                <a:ea typeface="Montserrat Bold"/>
                <a:cs typeface="Montserrat Bold"/>
                <a:sym typeface="Montserrat Bold"/>
              </a:rPr>
              <a:t>Results and discussion</a:t>
            </a:r>
          </a:p>
        </p:txBody>
      </p:sp>
      <p:sp>
        <p:nvSpPr>
          <p:cNvPr id="14" name="TextBox 31">
            <a:extLst>
              <a:ext uri="{FF2B5EF4-FFF2-40B4-BE49-F238E27FC236}">
                <a16:creationId xmlns:a16="http://schemas.microsoft.com/office/drawing/2014/main" xmlns="" id="{2772EE8C-20E0-5275-966D-1EE8E660D606}"/>
              </a:ext>
            </a:extLst>
          </p:cNvPr>
          <p:cNvSpPr txBox="1"/>
          <p:nvPr/>
        </p:nvSpPr>
        <p:spPr>
          <a:xfrm>
            <a:off x="7734300" y="19535854"/>
            <a:ext cx="10553700" cy="1544320"/>
          </a:xfrm>
          <a:prstGeom prst="rect">
            <a:avLst/>
          </a:prstGeom>
        </p:spPr>
        <p:txBody>
          <a:bodyPr lIns="0" tIns="0" rIns="0" bIns="0" rtlCol="0" anchor="t">
            <a:spAutoFit/>
          </a:bodyPr>
          <a:lstStyle/>
          <a:p>
            <a:pPr algn="l">
              <a:lnSpc>
                <a:spcPts val="3080"/>
              </a:lnSpc>
            </a:pPr>
            <a:r>
              <a:rPr lang="en-US" sz="2200" u="none" strike="noStrike" dirty="0">
                <a:solidFill>
                  <a:srgbClr val="704600"/>
                </a:solidFill>
                <a:latin typeface="Montserrat"/>
                <a:ea typeface="Montserrat"/>
                <a:cs typeface="Montserrat"/>
                <a:sym typeface="Montserrat"/>
              </a:rPr>
              <a:t>Results show the outcome of the research and should answer the question or hypothesis stated in the introduction. State what you've found from your study. </a:t>
            </a:r>
          </a:p>
          <a:p>
            <a:pPr marL="474981" lvl="1" indent="-237491" algn="l">
              <a:lnSpc>
                <a:spcPts val="3080"/>
              </a:lnSpc>
              <a:spcBef>
                <a:spcPct val="0"/>
              </a:spcBef>
              <a:buFont typeface="Arial"/>
              <a:buChar char="•"/>
            </a:pPr>
            <a:r>
              <a:rPr lang="en-US" sz="2200" u="none" strike="noStrike" dirty="0">
                <a:solidFill>
                  <a:srgbClr val="704600"/>
                </a:solidFill>
                <a:latin typeface="Montserrat"/>
                <a:ea typeface="Montserrat"/>
                <a:cs typeface="Montserrat"/>
                <a:sym typeface="Montserrat"/>
              </a:rPr>
              <a:t>You can also list your findings in bullets.</a:t>
            </a:r>
          </a:p>
        </p:txBody>
      </p:sp>
      <p:sp>
        <p:nvSpPr>
          <p:cNvPr id="15" name="TextBox 32">
            <a:extLst>
              <a:ext uri="{FF2B5EF4-FFF2-40B4-BE49-F238E27FC236}">
                <a16:creationId xmlns:a16="http://schemas.microsoft.com/office/drawing/2014/main" xmlns="" id="{253354E9-1B18-32DA-B778-4A1842DD20FF}"/>
              </a:ext>
            </a:extLst>
          </p:cNvPr>
          <p:cNvSpPr txBox="1"/>
          <p:nvPr/>
        </p:nvSpPr>
        <p:spPr>
          <a:xfrm>
            <a:off x="2305196" y="22419945"/>
            <a:ext cx="7443342" cy="669925"/>
          </a:xfrm>
          <a:prstGeom prst="rect">
            <a:avLst/>
          </a:prstGeom>
        </p:spPr>
        <p:txBody>
          <a:bodyPr lIns="0" tIns="0" rIns="0" bIns="0" rtlCol="0" anchor="t">
            <a:spAutoFit/>
          </a:bodyPr>
          <a:lstStyle/>
          <a:p>
            <a:pPr marL="0" lvl="0" indent="0" algn="l">
              <a:lnSpc>
                <a:spcPts val="5599"/>
              </a:lnSpc>
              <a:spcBef>
                <a:spcPct val="0"/>
              </a:spcBef>
            </a:pPr>
            <a:r>
              <a:rPr lang="en-US" sz="3999" b="1" u="none" strike="noStrike" spc="27" dirty="0">
                <a:solidFill>
                  <a:srgbClr val="704600"/>
                </a:solidFill>
                <a:latin typeface="Montserrat Bold"/>
                <a:ea typeface="Montserrat Bold"/>
                <a:cs typeface="Montserrat Bold"/>
                <a:sym typeface="Montserrat Bold"/>
              </a:rPr>
              <a:t>Conclusion</a:t>
            </a:r>
          </a:p>
        </p:txBody>
      </p:sp>
      <p:sp>
        <p:nvSpPr>
          <p:cNvPr id="16" name="TextBox 33">
            <a:extLst>
              <a:ext uri="{FF2B5EF4-FFF2-40B4-BE49-F238E27FC236}">
                <a16:creationId xmlns:a16="http://schemas.microsoft.com/office/drawing/2014/main" xmlns="" id="{19B2AC3F-609D-841A-509A-86614D1C4FD9}"/>
              </a:ext>
            </a:extLst>
          </p:cNvPr>
          <p:cNvSpPr txBox="1"/>
          <p:nvPr/>
        </p:nvSpPr>
        <p:spPr>
          <a:xfrm>
            <a:off x="2305196" y="23356570"/>
            <a:ext cx="15982804" cy="1957705"/>
          </a:xfrm>
          <a:prstGeom prst="rect">
            <a:avLst/>
          </a:prstGeom>
        </p:spPr>
        <p:txBody>
          <a:bodyPr lIns="0" tIns="0" rIns="0" bIns="0" rtlCol="0" anchor="t">
            <a:spAutoFit/>
          </a:bodyPr>
          <a:lstStyle/>
          <a:p>
            <a:pPr algn="l">
              <a:lnSpc>
                <a:spcPts val="3919"/>
              </a:lnSpc>
            </a:pPr>
            <a:r>
              <a:rPr lang="en-US" sz="2799" u="none" strike="noStrike" dirty="0">
                <a:solidFill>
                  <a:srgbClr val="704600"/>
                </a:solidFill>
                <a:latin typeface="Montserrat"/>
                <a:ea typeface="Montserrat"/>
                <a:cs typeface="Montserrat"/>
                <a:sym typeface="Montserrat"/>
              </a:rPr>
              <a:t>Summarize your study and let the viewers know two to three key findings. You can also add a description of each that can give them an idea of what comes next. This section can also include any implications of the study, and if there are any actions or recommendations for future study.</a:t>
            </a:r>
          </a:p>
        </p:txBody>
      </p:sp>
      <p:sp>
        <p:nvSpPr>
          <p:cNvPr id="17" name="TextBox 34">
            <a:extLst>
              <a:ext uri="{FF2B5EF4-FFF2-40B4-BE49-F238E27FC236}">
                <a16:creationId xmlns:a16="http://schemas.microsoft.com/office/drawing/2014/main" xmlns="" id="{4176B755-C893-9E68-264B-4B5BDFD498DE}"/>
              </a:ext>
            </a:extLst>
          </p:cNvPr>
          <p:cNvSpPr txBox="1"/>
          <p:nvPr/>
        </p:nvSpPr>
        <p:spPr>
          <a:xfrm>
            <a:off x="2286000" y="3517901"/>
            <a:ext cx="6302867" cy="3908425"/>
          </a:xfrm>
          <a:prstGeom prst="rect">
            <a:avLst/>
          </a:prstGeom>
        </p:spPr>
        <p:txBody>
          <a:bodyPr lIns="0" tIns="0" rIns="0" bIns="0" rtlCol="0" anchor="t">
            <a:spAutoFit/>
          </a:bodyPr>
          <a:lstStyle/>
          <a:p>
            <a:pPr algn="l">
              <a:lnSpc>
                <a:spcPts val="7699"/>
              </a:lnSpc>
            </a:pPr>
            <a:r>
              <a:rPr lang="en-US" sz="6999" b="1" spc="-139" dirty="0">
                <a:solidFill>
                  <a:srgbClr val="704600"/>
                </a:solidFill>
                <a:latin typeface="Montserrat Ultra-Bold"/>
                <a:ea typeface="Montserrat Ultra-Bold"/>
                <a:cs typeface="Montserrat Ultra-Bold"/>
                <a:sym typeface="Montserrat Ultra-Bold"/>
              </a:rPr>
              <a:t>Scientific</a:t>
            </a:r>
          </a:p>
          <a:p>
            <a:pPr algn="l">
              <a:lnSpc>
                <a:spcPts val="7699"/>
              </a:lnSpc>
            </a:pPr>
            <a:r>
              <a:rPr lang="en-US" sz="6999" b="1" spc="-139" dirty="0">
                <a:solidFill>
                  <a:srgbClr val="704600"/>
                </a:solidFill>
                <a:latin typeface="Montserrat Ultra-Bold"/>
                <a:ea typeface="Montserrat Ultra-Bold"/>
                <a:cs typeface="Montserrat Ultra-Bold"/>
                <a:sym typeface="Montserrat Ultra-Bold"/>
              </a:rPr>
              <a:t>Research</a:t>
            </a:r>
          </a:p>
          <a:p>
            <a:pPr algn="l">
              <a:lnSpc>
                <a:spcPts val="7699"/>
              </a:lnSpc>
            </a:pPr>
            <a:r>
              <a:rPr lang="en-US" sz="6999" b="1" spc="-139" dirty="0">
                <a:solidFill>
                  <a:srgbClr val="704600"/>
                </a:solidFill>
                <a:latin typeface="Montserrat Ultra-Bold"/>
                <a:ea typeface="Montserrat Ultra-Bold"/>
                <a:cs typeface="Montserrat Ultra-Bold"/>
                <a:sym typeface="Montserrat Ultra-Bold"/>
              </a:rPr>
              <a:t>Poster</a:t>
            </a:r>
          </a:p>
          <a:p>
            <a:pPr algn="l">
              <a:lnSpc>
                <a:spcPts val="7699"/>
              </a:lnSpc>
            </a:pPr>
            <a:r>
              <a:rPr lang="en-US" sz="6999" b="1" spc="-139" dirty="0">
                <a:solidFill>
                  <a:srgbClr val="704600"/>
                </a:solidFill>
                <a:latin typeface="Montserrat Ultra-Bold"/>
                <a:ea typeface="Montserrat Ultra-Bold"/>
                <a:cs typeface="Montserrat Ultra-Bold"/>
                <a:sym typeface="Montserrat Ultra-Bold"/>
              </a:rPr>
              <a:t>Title</a:t>
            </a:r>
          </a:p>
        </p:txBody>
      </p:sp>
      <p:sp>
        <p:nvSpPr>
          <p:cNvPr id="18" name="TextBox 35">
            <a:extLst>
              <a:ext uri="{FF2B5EF4-FFF2-40B4-BE49-F238E27FC236}">
                <a16:creationId xmlns:a16="http://schemas.microsoft.com/office/drawing/2014/main" xmlns="" id="{3290587E-825A-3BD3-C050-CE2E8688B3AA}"/>
              </a:ext>
            </a:extLst>
          </p:cNvPr>
          <p:cNvSpPr txBox="1"/>
          <p:nvPr/>
        </p:nvSpPr>
        <p:spPr>
          <a:xfrm>
            <a:off x="8912539" y="3658871"/>
            <a:ext cx="9378632" cy="3804285"/>
          </a:xfrm>
          <a:prstGeom prst="rect">
            <a:avLst/>
          </a:prstGeom>
        </p:spPr>
        <p:txBody>
          <a:bodyPr lIns="0" tIns="0" rIns="0" bIns="0" rtlCol="0" anchor="t">
            <a:spAutoFit/>
          </a:bodyPr>
          <a:lstStyle/>
          <a:p>
            <a:pPr algn="l">
              <a:lnSpc>
                <a:spcPts val="5040"/>
              </a:lnSpc>
            </a:pPr>
            <a:r>
              <a:rPr lang="en-US" sz="3600" dirty="0">
                <a:solidFill>
                  <a:srgbClr val="704600"/>
                </a:solidFill>
                <a:latin typeface="Montserrat"/>
                <a:ea typeface="Montserrat"/>
                <a:cs typeface="Montserrat"/>
                <a:sym typeface="Montserrat"/>
              </a:rPr>
              <a:t>Many technologies and breakthroughs would not be possible without research. </a:t>
            </a:r>
          </a:p>
          <a:p>
            <a:pPr algn="l">
              <a:lnSpc>
                <a:spcPts val="5040"/>
              </a:lnSpc>
            </a:pPr>
            <a:r>
              <a:rPr lang="en-US" sz="3600" dirty="0">
                <a:solidFill>
                  <a:srgbClr val="704600"/>
                </a:solidFill>
                <a:latin typeface="Montserrat"/>
                <a:ea typeface="Montserrat"/>
                <a:cs typeface="Montserrat"/>
                <a:sym typeface="Montserrat"/>
              </a:rPr>
              <a:t>It is important to keep members of the community informed about the latest updates. One way to do that is through research posters.</a:t>
            </a:r>
          </a:p>
        </p:txBody>
      </p:sp>
      <p:grpSp>
        <p:nvGrpSpPr>
          <p:cNvPr id="19" name="Group 36">
            <a:extLst>
              <a:ext uri="{FF2B5EF4-FFF2-40B4-BE49-F238E27FC236}">
                <a16:creationId xmlns:a16="http://schemas.microsoft.com/office/drawing/2014/main" xmlns="" id="{5FF0E5F3-9AA6-A971-4A39-FEE107FFF939}"/>
              </a:ext>
            </a:extLst>
          </p:cNvPr>
          <p:cNvGrpSpPr/>
          <p:nvPr/>
        </p:nvGrpSpPr>
        <p:grpSpPr>
          <a:xfrm>
            <a:off x="10847830" y="26800007"/>
            <a:ext cx="6842787" cy="991995"/>
            <a:chOff x="0" y="0"/>
            <a:chExt cx="9123716" cy="1322660"/>
          </a:xfrm>
        </p:grpSpPr>
        <p:sp>
          <p:nvSpPr>
            <p:cNvPr id="20" name="TextBox 37">
              <a:extLst>
                <a:ext uri="{FF2B5EF4-FFF2-40B4-BE49-F238E27FC236}">
                  <a16:creationId xmlns:a16="http://schemas.microsoft.com/office/drawing/2014/main" xmlns="" id="{F75FB967-5CB0-A46F-9692-5CA36EC684BC}"/>
                </a:ext>
              </a:extLst>
            </p:cNvPr>
            <p:cNvSpPr txBox="1"/>
            <p:nvPr/>
          </p:nvSpPr>
          <p:spPr>
            <a:xfrm>
              <a:off x="0" y="19050"/>
              <a:ext cx="8699467" cy="356193"/>
            </a:xfrm>
            <a:prstGeom prst="rect">
              <a:avLst/>
            </a:prstGeom>
          </p:spPr>
          <p:txBody>
            <a:bodyPr lIns="0" tIns="0" rIns="0" bIns="0" rtlCol="0" anchor="t">
              <a:spAutoFit/>
            </a:bodyPr>
            <a:lstStyle/>
            <a:p>
              <a:pPr algn="l">
                <a:lnSpc>
                  <a:spcPts val="2013"/>
                </a:lnSpc>
              </a:pPr>
              <a:r>
                <a:rPr lang="en-US" sz="1899" b="1" spc="13">
                  <a:solidFill>
                    <a:srgbClr val="2AA432"/>
                  </a:solidFill>
                  <a:latin typeface="Montserrat Bold"/>
                  <a:ea typeface="Montserrat Bold"/>
                  <a:cs typeface="Montserrat Bold"/>
                  <a:sym typeface="Montserrat Bold"/>
                </a:rPr>
                <a:t>REFERENCES</a:t>
              </a:r>
            </a:p>
          </p:txBody>
        </p:sp>
        <p:sp>
          <p:nvSpPr>
            <p:cNvPr id="21" name="TextBox 38">
              <a:extLst>
                <a:ext uri="{FF2B5EF4-FFF2-40B4-BE49-F238E27FC236}">
                  <a16:creationId xmlns:a16="http://schemas.microsoft.com/office/drawing/2014/main" xmlns="" id="{54CAE357-2155-DC87-2BDE-D95D5E619DC2}"/>
                </a:ext>
              </a:extLst>
            </p:cNvPr>
            <p:cNvSpPr txBox="1"/>
            <p:nvPr/>
          </p:nvSpPr>
          <p:spPr>
            <a:xfrm>
              <a:off x="0" y="605684"/>
              <a:ext cx="9123716" cy="716976"/>
            </a:xfrm>
            <a:prstGeom prst="rect">
              <a:avLst/>
            </a:prstGeom>
          </p:spPr>
          <p:txBody>
            <a:bodyPr lIns="0" tIns="0" rIns="0" bIns="0" rtlCol="0" anchor="t">
              <a:spAutoFit/>
            </a:bodyPr>
            <a:lstStyle/>
            <a:p>
              <a:pPr marL="0" lvl="0" indent="0" algn="l">
                <a:lnSpc>
                  <a:spcPts val="2239"/>
                </a:lnSpc>
                <a:spcBef>
                  <a:spcPct val="0"/>
                </a:spcBef>
              </a:pPr>
              <a:r>
                <a:rPr lang="en-US" sz="1599" u="none" strike="noStrike">
                  <a:solidFill>
                    <a:srgbClr val="704600"/>
                  </a:solidFill>
                  <a:latin typeface="Montserrat"/>
                  <a:ea typeface="Montserrat"/>
                  <a:cs typeface="Montserrat"/>
                  <a:sym typeface="Montserrat"/>
                </a:rPr>
                <a:t>Research is often built on something that is already out there. Cite key references that you looked at while conducting your study.</a:t>
              </a:r>
            </a:p>
          </p:txBody>
        </p:sp>
      </p:grpSp>
      <p:grpSp>
        <p:nvGrpSpPr>
          <p:cNvPr id="22" name="Group 39">
            <a:extLst>
              <a:ext uri="{FF2B5EF4-FFF2-40B4-BE49-F238E27FC236}">
                <a16:creationId xmlns:a16="http://schemas.microsoft.com/office/drawing/2014/main" xmlns="" id="{05C853FE-DE81-F887-34B1-520AA121C996}"/>
              </a:ext>
            </a:extLst>
          </p:cNvPr>
          <p:cNvGrpSpPr/>
          <p:nvPr/>
        </p:nvGrpSpPr>
        <p:grpSpPr>
          <a:xfrm>
            <a:off x="2305196" y="26800007"/>
            <a:ext cx="6317855" cy="1249606"/>
            <a:chOff x="0" y="0"/>
            <a:chExt cx="8423807" cy="1666141"/>
          </a:xfrm>
        </p:grpSpPr>
        <p:sp>
          <p:nvSpPr>
            <p:cNvPr id="23" name="TextBox 40">
              <a:extLst>
                <a:ext uri="{FF2B5EF4-FFF2-40B4-BE49-F238E27FC236}">
                  <a16:creationId xmlns:a16="http://schemas.microsoft.com/office/drawing/2014/main" xmlns="" id="{5A7A9C2A-F018-02D3-4952-2212CB60597D}"/>
                </a:ext>
              </a:extLst>
            </p:cNvPr>
            <p:cNvSpPr txBox="1"/>
            <p:nvPr/>
          </p:nvSpPr>
          <p:spPr>
            <a:xfrm>
              <a:off x="0" y="-38100"/>
              <a:ext cx="3217342" cy="418253"/>
            </a:xfrm>
            <a:prstGeom prst="rect">
              <a:avLst/>
            </a:prstGeom>
          </p:spPr>
          <p:txBody>
            <a:bodyPr lIns="0" tIns="0" rIns="0" bIns="0" rtlCol="0" anchor="t">
              <a:spAutoFit/>
            </a:bodyPr>
            <a:lstStyle/>
            <a:p>
              <a:pPr algn="l">
                <a:lnSpc>
                  <a:spcPts val="2659"/>
                </a:lnSpc>
              </a:pPr>
              <a:r>
                <a:rPr lang="en-US" sz="1899" b="1" spc="13" dirty="0">
                  <a:solidFill>
                    <a:srgbClr val="2AA432"/>
                  </a:solidFill>
                  <a:latin typeface="Montserrat Bold"/>
                  <a:ea typeface="Montserrat Bold"/>
                  <a:cs typeface="Montserrat Bold"/>
                  <a:sym typeface="Montserrat Bold"/>
                </a:rPr>
                <a:t>AUTHOR(S)</a:t>
              </a:r>
            </a:p>
          </p:txBody>
        </p:sp>
        <p:sp>
          <p:nvSpPr>
            <p:cNvPr id="24" name="TextBox 41">
              <a:extLst>
                <a:ext uri="{FF2B5EF4-FFF2-40B4-BE49-F238E27FC236}">
                  <a16:creationId xmlns:a16="http://schemas.microsoft.com/office/drawing/2014/main" xmlns="" id="{43A245EE-FCEE-6D1B-CC52-13A264576B88}"/>
                </a:ext>
              </a:extLst>
            </p:cNvPr>
            <p:cNvSpPr txBox="1"/>
            <p:nvPr/>
          </p:nvSpPr>
          <p:spPr>
            <a:xfrm>
              <a:off x="7378" y="605578"/>
              <a:ext cx="8416429" cy="1060562"/>
            </a:xfrm>
            <a:prstGeom prst="rect">
              <a:avLst/>
            </a:prstGeom>
          </p:spPr>
          <p:txBody>
            <a:bodyPr lIns="0" tIns="0" rIns="0" bIns="0" rtlCol="0" anchor="t">
              <a:spAutoFit/>
            </a:bodyPr>
            <a:lstStyle/>
            <a:p>
              <a:pPr marL="0" lvl="0" indent="0" algn="l">
                <a:lnSpc>
                  <a:spcPts val="2239"/>
                </a:lnSpc>
                <a:spcBef>
                  <a:spcPct val="0"/>
                </a:spcBef>
              </a:pPr>
              <a:r>
                <a:rPr lang="en-US" sz="1599" u="none" strike="noStrike" dirty="0">
                  <a:solidFill>
                    <a:srgbClr val="704600"/>
                  </a:solidFill>
                  <a:latin typeface="Montserrat"/>
                  <a:ea typeface="Montserrat"/>
                  <a:cs typeface="Montserrat"/>
                  <a:sym typeface="Montserrat"/>
                </a:rPr>
                <a:t>Be proud of your work! Add the names of the people involved in this study. Don't forget to include titles and honorifics. We're proud of those too.</a:t>
              </a:r>
            </a:p>
          </p:txBody>
        </p:sp>
      </p:grpSp>
      <p:grpSp>
        <p:nvGrpSpPr>
          <p:cNvPr id="25" name="Group 42">
            <a:extLst>
              <a:ext uri="{FF2B5EF4-FFF2-40B4-BE49-F238E27FC236}">
                <a16:creationId xmlns:a16="http://schemas.microsoft.com/office/drawing/2014/main" xmlns="" id="{4BFFD16D-25F0-11D2-1FF6-929ED4829D35}"/>
              </a:ext>
            </a:extLst>
          </p:cNvPr>
          <p:cNvGrpSpPr/>
          <p:nvPr/>
        </p:nvGrpSpPr>
        <p:grpSpPr>
          <a:xfrm>
            <a:off x="2305196" y="28276827"/>
            <a:ext cx="6356506" cy="1249606"/>
            <a:chOff x="0" y="0"/>
            <a:chExt cx="8475341" cy="1666141"/>
          </a:xfrm>
        </p:grpSpPr>
        <p:sp>
          <p:nvSpPr>
            <p:cNvPr id="26" name="TextBox 43">
              <a:extLst>
                <a:ext uri="{FF2B5EF4-FFF2-40B4-BE49-F238E27FC236}">
                  <a16:creationId xmlns:a16="http://schemas.microsoft.com/office/drawing/2014/main" xmlns="" id="{C5E768A5-7DEF-245F-2BE7-F64AE9F29EC4}"/>
                </a:ext>
              </a:extLst>
            </p:cNvPr>
            <p:cNvSpPr txBox="1"/>
            <p:nvPr/>
          </p:nvSpPr>
          <p:spPr>
            <a:xfrm>
              <a:off x="0" y="-38100"/>
              <a:ext cx="4933129" cy="418253"/>
            </a:xfrm>
            <a:prstGeom prst="rect">
              <a:avLst/>
            </a:prstGeom>
          </p:spPr>
          <p:txBody>
            <a:bodyPr lIns="0" tIns="0" rIns="0" bIns="0" rtlCol="0" anchor="t">
              <a:spAutoFit/>
            </a:bodyPr>
            <a:lstStyle/>
            <a:p>
              <a:pPr algn="l">
                <a:lnSpc>
                  <a:spcPts val="2659"/>
                </a:lnSpc>
              </a:pPr>
              <a:r>
                <a:rPr lang="en-US" sz="1899" b="1" spc="13">
                  <a:solidFill>
                    <a:srgbClr val="2AA432"/>
                  </a:solidFill>
                  <a:latin typeface="Montserrat Bold"/>
                  <a:ea typeface="Montserrat Bold"/>
                  <a:cs typeface="Montserrat Bold"/>
                  <a:sym typeface="Montserrat Bold"/>
                </a:rPr>
                <a:t>AFFILIATION OF AUTHOR(S)</a:t>
              </a:r>
            </a:p>
          </p:txBody>
        </p:sp>
        <p:sp>
          <p:nvSpPr>
            <p:cNvPr id="27" name="TextBox 44">
              <a:extLst>
                <a:ext uri="{FF2B5EF4-FFF2-40B4-BE49-F238E27FC236}">
                  <a16:creationId xmlns:a16="http://schemas.microsoft.com/office/drawing/2014/main" xmlns="" id="{6AC4275D-D2B8-6E77-0A1D-8F1233A1F2D3}"/>
                </a:ext>
              </a:extLst>
            </p:cNvPr>
            <p:cNvSpPr txBox="1"/>
            <p:nvPr/>
          </p:nvSpPr>
          <p:spPr>
            <a:xfrm>
              <a:off x="0" y="605578"/>
              <a:ext cx="8475341" cy="1060562"/>
            </a:xfrm>
            <a:prstGeom prst="rect">
              <a:avLst/>
            </a:prstGeom>
          </p:spPr>
          <p:txBody>
            <a:bodyPr lIns="0" tIns="0" rIns="0" bIns="0" rtlCol="0" anchor="t">
              <a:spAutoFit/>
            </a:bodyPr>
            <a:lstStyle/>
            <a:p>
              <a:pPr marL="0" lvl="0" indent="0" algn="l">
                <a:lnSpc>
                  <a:spcPts val="2239"/>
                </a:lnSpc>
                <a:spcBef>
                  <a:spcPct val="0"/>
                </a:spcBef>
              </a:pPr>
              <a:r>
                <a:rPr lang="en-US" sz="1599" u="none" strike="noStrike" dirty="0">
                  <a:solidFill>
                    <a:srgbClr val="704600"/>
                  </a:solidFill>
                  <a:latin typeface="Montserrat"/>
                  <a:ea typeface="Montserrat"/>
                  <a:cs typeface="Montserrat"/>
                  <a:sym typeface="Montserrat"/>
                </a:rPr>
                <a:t>We're also proud of the institutions that we are with and support our research. Let's let them know by adding their names and logos here.</a:t>
              </a:r>
            </a:p>
          </p:txBody>
        </p:sp>
      </p:grpSp>
      <p:grpSp>
        <p:nvGrpSpPr>
          <p:cNvPr id="28" name="Group 45">
            <a:extLst>
              <a:ext uri="{FF2B5EF4-FFF2-40B4-BE49-F238E27FC236}">
                <a16:creationId xmlns:a16="http://schemas.microsoft.com/office/drawing/2014/main" xmlns="" id="{BC16A78E-2CDD-35BE-D20D-62F3262F6257}"/>
              </a:ext>
            </a:extLst>
          </p:cNvPr>
          <p:cNvGrpSpPr/>
          <p:nvPr/>
        </p:nvGrpSpPr>
        <p:grpSpPr>
          <a:xfrm>
            <a:off x="10847830" y="28276827"/>
            <a:ext cx="6842787" cy="1240917"/>
            <a:chOff x="0" y="0"/>
            <a:chExt cx="9123716" cy="1654556"/>
          </a:xfrm>
        </p:grpSpPr>
        <p:sp>
          <p:nvSpPr>
            <p:cNvPr id="29" name="TextBox 46">
              <a:extLst>
                <a:ext uri="{FF2B5EF4-FFF2-40B4-BE49-F238E27FC236}">
                  <a16:creationId xmlns:a16="http://schemas.microsoft.com/office/drawing/2014/main" xmlns="" id="{453EBCDC-AEB7-A60D-0EDB-532F449ADE7D}"/>
                </a:ext>
              </a:extLst>
            </p:cNvPr>
            <p:cNvSpPr txBox="1"/>
            <p:nvPr/>
          </p:nvSpPr>
          <p:spPr>
            <a:xfrm>
              <a:off x="0" y="19050"/>
              <a:ext cx="9123716" cy="356193"/>
            </a:xfrm>
            <a:prstGeom prst="rect">
              <a:avLst/>
            </a:prstGeom>
          </p:spPr>
          <p:txBody>
            <a:bodyPr lIns="0" tIns="0" rIns="0" bIns="0" rtlCol="0" anchor="t">
              <a:spAutoFit/>
            </a:bodyPr>
            <a:lstStyle/>
            <a:p>
              <a:pPr algn="l">
                <a:lnSpc>
                  <a:spcPts val="2013"/>
                </a:lnSpc>
              </a:pPr>
              <a:r>
                <a:rPr lang="en-US" sz="1899" b="1" spc="13">
                  <a:solidFill>
                    <a:srgbClr val="2AA432"/>
                  </a:solidFill>
                  <a:latin typeface="Montserrat Bold"/>
                  <a:ea typeface="Montserrat Bold"/>
                  <a:cs typeface="Montserrat Bold"/>
                  <a:sym typeface="Montserrat Bold"/>
                </a:rPr>
                <a:t>ACKNOWLEDGEMENTS</a:t>
              </a:r>
              <a:r>
                <a:rPr lang="en-US" sz="1899" spc="13">
                  <a:solidFill>
                    <a:srgbClr val="2AA432"/>
                  </a:solidFill>
                  <a:latin typeface="Montserrat"/>
                  <a:ea typeface="Montserrat"/>
                  <a:cs typeface="Montserrat"/>
                  <a:sym typeface="Montserrat"/>
                </a:rPr>
                <a:t> </a:t>
              </a:r>
            </a:p>
          </p:txBody>
        </p:sp>
        <p:sp>
          <p:nvSpPr>
            <p:cNvPr id="30" name="TextBox 47">
              <a:extLst>
                <a:ext uri="{FF2B5EF4-FFF2-40B4-BE49-F238E27FC236}">
                  <a16:creationId xmlns:a16="http://schemas.microsoft.com/office/drawing/2014/main" xmlns="" id="{A0550A8C-A339-E672-149D-C2E039674F3D}"/>
                </a:ext>
              </a:extLst>
            </p:cNvPr>
            <p:cNvSpPr txBox="1"/>
            <p:nvPr/>
          </p:nvSpPr>
          <p:spPr>
            <a:xfrm>
              <a:off x="0" y="575268"/>
              <a:ext cx="8871282" cy="1079288"/>
            </a:xfrm>
            <a:prstGeom prst="rect">
              <a:avLst/>
            </a:prstGeom>
          </p:spPr>
          <p:txBody>
            <a:bodyPr lIns="0" tIns="0" rIns="0" bIns="0" rtlCol="0" anchor="t">
              <a:spAutoFit/>
            </a:bodyPr>
            <a:lstStyle/>
            <a:p>
              <a:pPr algn="l">
                <a:lnSpc>
                  <a:spcPts val="2239"/>
                </a:lnSpc>
              </a:pPr>
              <a:r>
                <a:rPr lang="en-US" sz="1599" dirty="0">
                  <a:solidFill>
                    <a:srgbClr val="704600"/>
                  </a:solidFill>
                  <a:latin typeface="Montserrat"/>
                  <a:ea typeface="Montserrat"/>
                  <a:cs typeface="Montserrat"/>
                  <a:sym typeface="Montserrat"/>
                </a:rPr>
                <a:t>Use this section to thank individuals, organizations, or institutions that supported your research, such as funding sources or collaborators.</a:t>
              </a:r>
            </a:p>
          </p:txBody>
        </p:sp>
      </p:grpSp>
      <p:grpSp>
        <p:nvGrpSpPr>
          <p:cNvPr id="31" name="Group 48">
            <a:extLst>
              <a:ext uri="{FF2B5EF4-FFF2-40B4-BE49-F238E27FC236}">
                <a16:creationId xmlns:a16="http://schemas.microsoft.com/office/drawing/2014/main" xmlns="" id="{E7A6B1A7-E70E-1B78-CEAC-E4C624B31297}"/>
              </a:ext>
            </a:extLst>
          </p:cNvPr>
          <p:cNvGrpSpPr/>
          <p:nvPr/>
        </p:nvGrpSpPr>
        <p:grpSpPr>
          <a:xfrm>
            <a:off x="10823232" y="30003519"/>
            <a:ext cx="6356506" cy="1791386"/>
            <a:chOff x="0" y="0"/>
            <a:chExt cx="8475341" cy="2388514"/>
          </a:xfrm>
        </p:grpSpPr>
        <p:sp>
          <p:nvSpPr>
            <p:cNvPr id="32" name="TextBox 49">
              <a:extLst>
                <a:ext uri="{FF2B5EF4-FFF2-40B4-BE49-F238E27FC236}">
                  <a16:creationId xmlns:a16="http://schemas.microsoft.com/office/drawing/2014/main" xmlns="" id="{BBEE2138-FA47-0E0D-F92B-DAE98F96233D}"/>
                </a:ext>
              </a:extLst>
            </p:cNvPr>
            <p:cNvSpPr txBox="1"/>
            <p:nvPr/>
          </p:nvSpPr>
          <p:spPr>
            <a:xfrm>
              <a:off x="0" y="-38100"/>
              <a:ext cx="8475341" cy="418253"/>
            </a:xfrm>
            <a:prstGeom prst="rect">
              <a:avLst/>
            </a:prstGeom>
          </p:spPr>
          <p:txBody>
            <a:bodyPr lIns="0" tIns="0" rIns="0" bIns="0" rtlCol="0" anchor="t">
              <a:spAutoFit/>
            </a:bodyPr>
            <a:lstStyle/>
            <a:p>
              <a:pPr algn="l">
                <a:lnSpc>
                  <a:spcPts val="2659"/>
                </a:lnSpc>
              </a:pPr>
              <a:r>
                <a:rPr lang="en-US" sz="1899" b="1" spc="13">
                  <a:solidFill>
                    <a:srgbClr val="2AA432"/>
                  </a:solidFill>
                  <a:latin typeface="Montserrat Bold"/>
                  <a:ea typeface="Montserrat Bold"/>
                  <a:cs typeface="Montserrat Bold"/>
                  <a:sym typeface="Montserrat Bold"/>
                </a:rPr>
                <a:t>INDICATION OF THE CORRESPONDING AUTHOR</a:t>
              </a:r>
            </a:p>
          </p:txBody>
        </p:sp>
        <p:sp>
          <p:nvSpPr>
            <p:cNvPr id="33" name="TextBox 50">
              <a:extLst>
                <a:ext uri="{FF2B5EF4-FFF2-40B4-BE49-F238E27FC236}">
                  <a16:creationId xmlns:a16="http://schemas.microsoft.com/office/drawing/2014/main" xmlns="" id="{1AB1D702-DE33-6F94-0DAF-764976205E6F}"/>
                </a:ext>
              </a:extLst>
            </p:cNvPr>
            <p:cNvSpPr txBox="1"/>
            <p:nvPr/>
          </p:nvSpPr>
          <p:spPr>
            <a:xfrm>
              <a:off x="0" y="603836"/>
              <a:ext cx="8461954" cy="1784679"/>
            </a:xfrm>
            <a:prstGeom prst="rect">
              <a:avLst/>
            </a:prstGeom>
          </p:spPr>
          <p:txBody>
            <a:bodyPr lIns="0" tIns="0" rIns="0" bIns="0" rtlCol="0" anchor="t">
              <a:spAutoFit/>
            </a:bodyPr>
            <a:lstStyle/>
            <a:p>
              <a:pPr marL="0" lvl="0" indent="0" algn="l">
                <a:lnSpc>
                  <a:spcPts val="2239"/>
                </a:lnSpc>
                <a:spcBef>
                  <a:spcPct val="0"/>
                </a:spcBef>
              </a:pPr>
              <a:r>
                <a:rPr lang="en-US" sz="1599" u="none" strike="noStrike">
                  <a:solidFill>
                    <a:srgbClr val="704600"/>
                  </a:solidFill>
                  <a:latin typeface="Montserrat"/>
                  <a:ea typeface="Montserrat"/>
                  <a:cs typeface="Montserrat"/>
                  <a:sym typeface="Montserrat"/>
                </a:rPr>
                <a:t>This section specifies the author designated as the main point of contact for the study. Provide their full name, email address, and institutional affiliation. The corresponding author is responsible for addressing inquiries, clarifying details, and managing communication about the research.</a:t>
              </a:r>
            </a:p>
          </p:txBody>
        </p:sp>
      </p:grpSp>
      <p:sp>
        <p:nvSpPr>
          <p:cNvPr id="34" name="TextBox 51">
            <a:extLst>
              <a:ext uri="{FF2B5EF4-FFF2-40B4-BE49-F238E27FC236}">
                <a16:creationId xmlns:a16="http://schemas.microsoft.com/office/drawing/2014/main" xmlns="" id="{5A154D37-B87F-A5DA-E33C-4A8426AA2956}"/>
              </a:ext>
            </a:extLst>
          </p:cNvPr>
          <p:cNvSpPr txBox="1"/>
          <p:nvPr/>
        </p:nvSpPr>
        <p:spPr>
          <a:xfrm>
            <a:off x="6057425" y="15443281"/>
            <a:ext cx="2924111" cy="372745"/>
          </a:xfrm>
          <a:prstGeom prst="rect">
            <a:avLst/>
          </a:prstGeom>
        </p:spPr>
        <p:txBody>
          <a:bodyPr lIns="0" tIns="0" rIns="0" bIns="0" rtlCol="0" anchor="t">
            <a:spAutoFit/>
          </a:bodyPr>
          <a:lstStyle/>
          <a:p>
            <a:pPr algn="l">
              <a:lnSpc>
                <a:spcPts val="3079"/>
              </a:lnSpc>
            </a:pPr>
            <a:r>
              <a:rPr lang="en-US" sz="2199" b="1">
                <a:solidFill>
                  <a:srgbClr val="704600"/>
                </a:solidFill>
                <a:latin typeface="Montserrat Semi-Bold"/>
                <a:ea typeface="Montserrat Semi-Bold"/>
                <a:cs typeface="Montserrat Semi-Bold"/>
                <a:sym typeface="Montserrat Semi-Bold"/>
              </a:rPr>
              <a:t>Add the chart title</a:t>
            </a:r>
          </a:p>
        </p:txBody>
      </p:sp>
      <p:sp>
        <p:nvSpPr>
          <p:cNvPr id="35" name="TextBox 52">
            <a:extLst>
              <a:ext uri="{FF2B5EF4-FFF2-40B4-BE49-F238E27FC236}">
                <a16:creationId xmlns:a16="http://schemas.microsoft.com/office/drawing/2014/main" xmlns="" id="{5B96B6DA-B5BB-252B-BF79-118D8AF37683}"/>
              </a:ext>
            </a:extLst>
          </p:cNvPr>
          <p:cNvSpPr txBox="1"/>
          <p:nvPr/>
        </p:nvSpPr>
        <p:spPr>
          <a:xfrm>
            <a:off x="6057425" y="15895445"/>
            <a:ext cx="3788581" cy="2325370"/>
          </a:xfrm>
          <a:prstGeom prst="rect">
            <a:avLst/>
          </a:prstGeom>
        </p:spPr>
        <p:txBody>
          <a:bodyPr lIns="0" tIns="0" rIns="0" bIns="0" rtlCol="0" anchor="t">
            <a:spAutoFit/>
          </a:bodyPr>
          <a:lstStyle/>
          <a:p>
            <a:pPr algn="l">
              <a:lnSpc>
                <a:spcPts val="3080"/>
              </a:lnSpc>
              <a:spcBef>
                <a:spcPct val="0"/>
              </a:spcBef>
            </a:pPr>
            <a:r>
              <a:rPr lang="en-US" sz="2200" dirty="0">
                <a:solidFill>
                  <a:srgbClr val="704600"/>
                </a:solidFill>
                <a:latin typeface="Montserrat"/>
                <a:ea typeface="Montserrat"/>
                <a:cs typeface="Montserrat"/>
                <a:sym typeface="Montserrat"/>
              </a:rPr>
              <a:t>Lorem ipsum dolor sit </a:t>
            </a:r>
            <a:r>
              <a:rPr lang="en-US" sz="2200" dirty="0" err="1">
                <a:solidFill>
                  <a:srgbClr val="704600"/>
                </a:solidFill>
                <a:latin typeface="Montserrat"/>
                <a:ea typeface="Montserrat"/>
                <a:cs typeface="Montserrat"/>
                <a:sym typeface="Montserrat"/>
              </a:rPr>
              <a:t>amet</a:t>
            </a:r>
            <a:r>
              <a:rPr lang="en-US" sz="2200" dirty="0">
                <a:solidFill>
                  <a:srgbClr val="704600"/>
                </a:solidFill>
                <a:latin typeface="Montserrat"/>
                <a:ea typeface="Montserrat"/>
                <a:cs typeface="Montserrat"/>
                <a:sym typeface="Montserrat"/>
              </a:rPr>
              <a:t>, </a:t>
            </a:r>
            <a:r>
              <a:rPr lang="en-US" sz="2200" dirty="0" err="1">
                <a:solidFill>
                  <a:srgbClr val="704600"/>
                </a:solidFill>
                <a:latin typeface="Montserrat"/>
                <a:ea typeface="Montserrat"/>
                <a:cs typeface="Montserrat"/>
                <a:sym typeface="Montserrat"/>
              </a:rPr>
              <a:t>consectetur</a:t>
            </a:r>
            <a:r>
              <a:rPr lang="en-US" sz="2200" dirty="0">
                <a:solidFill>
                  <a:srgbClr val="704600"/>
                </a:solidFill>
                <a:latin typeface="Montserrat"/>
                <a:ea typeface="Montserrat"/>
                <a:cs typeface="Montserrat"/>
                <a:sym typeface="Montserrat"/>
              </a:rPr>
              <a:t> </a:t>
            </a:r>
            <a:r>
              <a:rPr lang="en-US" sz="2200" dirty="0" err="1">
                <a:solidFill>
                  <a:srgbClr val="704600"/>
                </a:solidFill>
                <a:latin typeface="Montserrat"/>
                <a:ea typeface="Montserrat"/>
                <a:cs typeface="Montserrat"/>
                <a:sym typeface="Montserrat"/>
              </a:rPr>
              <a:t>adipiscing</a:t>
            </a:r>
            <a:r>
              <a:rPr lang="en-US" sz="2200" dirty="0">
                <a:solidFill>
                  <a:srgbClr val="704600"/>
                </a:solidFill>
                <a:latin typeface="Montserrat"/>
                <a:ea typeface="Montserrat"/>
                <a:cs typeface="Montserrat"/>
                <a:sym typeface="Montserrat"/>
              </a:rPr>
              <a:t> </a:t>
            </a:r>
            <a:r>
              <a:rPr lang="en-US" sz="2200" dirty="0" err="1">
                <a:solidFill>
                  <a:srgbClr val="704600"/>
                </a:solidFill>
                <a:latin typeface="Montserrat"/>
                <a:ea typeface="Montserrat"/>
                <a:cs typeface="Montserrat"/>
                <a:sym typeface="Montserrat"/>
              </a:rPr>
              <a:t>elit</a:t>
            </a:r>
            <a:r>
              <a:rPr lang="en-US" sz="2200" dirty="0">
                <a:solidFill>
                  <a:srgbClr val="704600"/>
                </a:solidFill>
                <a:latin typeface="Montserrat"/>
                <a:ea typeface="Montserrat"/>
                <a:cs typeface="Montserrat"/>
                <a:sym typeface="Montserrat"/>
              </a:rPr>
              <a:t>, </a:t>
            </a:r>
            <a:r>
              <a:rPr lang="en-US" sz="2200" dirty="0" err="1">
                <a:solidFill>
                  <a:srgbClr val="704600"/>
                </a:solidFill>
                <a:latin typeface="Montserrat"/>
                <a:ea typeface="Montserrat"/>
                <a:cs typeface="Montserrat"/>
                <a:sym typeface="Montserrat"/>
              </a:rPr>
              <a:t>sed</a:t>
            </a:r>
            <a:r>
              <a:rPr lang="en-US" sz="2200" dirty="0">
                <a:solidFill>
                  <a:srgbClr val="704600"/>
                </a:solidFill>
                <a:latin typeface="Montserrat"/>
                <a:ea typeface="Montserrat"/>
                <a:cs typeface="Montserrat"/>
                <a:sym typeface="Montserrat"/>
              </a:rPr>
              <a:t> do </a:t>
            </a:r>
            <a:r>
              <a:rPr lang="en-US" sz="2200" dirty="0" err="1">
                <a:solidFill>
                  <a:srgbClr val="704600"/>
                </a:solidFill>
                <a:latin typeface="Montserrat"/>
                <a:ea typeface="Montserrat"/>
                <a:cs typeface="Montserrat"/>
                <a:sym typeface="Montserrat"/>
              </a:rPr>
              <a:t>eiusmod</a:t>
            </a:r>
            <a:r>
              <a:rPr lang="en-US" sz="2200" dirty="0">
                <a:solidFill>
                  <a:srgbClr val="704600"/>
                </a:solidFill>
                <a:latin typeface="Montserrat"/>
                <a:ea typeface="Montserrat"/>
                <a:cs typeface="Montserrat"/>
                <a:sym typeface="Montserrat"/>
              </a:rPr>
              <a:t> </a:t>
            </a:r>
            <a:r>
              <a:rPr lang="en-US" sz="2200" dirty="0" err="1">
                <a:solidFill>
                  <a:srgbClr val="704600"/>
                </a:solidFill>
                <a:latin typeface="Montserrat"/>
                <a:ea typeface="Montserrat"/>
                <a:cs typeface="Montserrat"/>
                <a:sym typeface="Montserrat"/>
              </a:rPr>
              <a:t>tempor</a:t>
            </a:r>
            <a:r>
              <a:rPr lang="en-US" sz="2200" dirty="0">
                <a:solidFill>
                  <a:srgbClr val="704600"/>
                </a:solidFill>
                <a:latin typeface="Montserrat"/>
                <a:ea typeface="Montserrat"/>
                <a:cs typeface="Montserrat"/>
                <a:sym typeface="Montserrat"/>
              </a:rPr>
              <a:t> </a:t>
            </a:r>
            <a:r>
              <a:rPr lang="en-US" sz="2200" dirty="0" err="1">
                <a:solidFill>
                  <a:srgbClr val="704600"/>
                </a:solidFill>
                <a:latin typeface="Montserrat"/>
                <a:ea typeface="Montserrat"/>
                <a:cs typeface="Montserrat"/>
                <a:sym typeface="Montserrat"/>
              </a:rPr>
              <a:t>incididunt</a:t>
            </a:r>
            <a:r>
              <a:rPr lang="en-US" sz="2200" dirty="0">
                <a:solidFill>
                  <a:srgbClr val="704600"/>
                </a:solidFill>
                <a:latin typeface="Montserrat"/>
                <a:ea typeface="Montserrat"/>
                <a:cs typeface="Montserrat"/>
                <a:sym typeface="Montserrat"/>
              </a:rPr>
              <a:t> </a:t>
            </a:r>
            <a:r>
              <a:rPr lang="en-US" sz="2200" dirty="0" err="1">
                <a:solidFill>
                  <a:srgbClr val="704600"/>
                </a:solidFill>
                <a:latin typeface="Montserrat"/>
                <a:ea typeface="Montserrat"/>
                <a:cs typeface="Montserrat"/>
                <a:sym typeface="Montserrat"/>
              </a:rPr>
              <a:t>ut</a:t>
            </a:r>
            <a:r>
              <a:rPr lang="en-US" sz="2200" dirty="0">
                <a:solidFill>
                  <a:srgbClr val="704600"/>
                </a:solidFill>
                <a:latin typeface="Montserrat"/>
                <a:ea typeface="Montserrat"/>
                <a:cs typeface="Montserrat"/>
                <a:sym typeface="Montserrat"/>
              </a:rPr>
              <a:t> </a:t>
            </a:r>
            <a:r>
              <a:rPr lang="en-US" sz="2200" dirty="0" err="1">
                <a:solidFill>
                  <a:srgbClr val="704600"/>
                </a:solidFill>
                <a:latin typeface="Montserrat"/>
                <a:ea typeface="Montserrat"/>
                <a:cs typeface="Montserrat"/>
                <a:sym typeface="Montserrat"/>
              </a:rPr>
              <a:t>labore</a:t>
            </a:r>
            <a:r>
              <a:rPr lang="en-US" sz="2200" dirty="0">
                <a:solidFill>
                  <a:srgbClr val="704600"/>
                </a:solidFill>
                <a:latin typeface="Montserrat"/>
                <a:ea typeface="Montserrat"/>
                <a:cs typeface="Montserrat"/>
                <a:sym typeface="Montserrat"/>
              </a:rPr>
              <a:t> et </a:t>
            </a:r>
            <a:r>
              <a:rPr lang="en-US" sz="2200" dirty="0" err="1">
                <a:solidFill>
                  <a:srgbClr val="704600"/>
                </a:solidFill>
                <a:latin typeface="Montserrat"/>
                <a:ea typeface="Montserrat"/>
                <a:cs typeface="Montserrat"/>
                <a:sym typeface="Montserrat"/>
              </a:rPr>
              <a:t>dolore</a:t>
            </a:r>
            <a:r>
              <a:rPr lang="en-US" sz="2200" dirty="0">
                <a:solidFill>
                  <a:srgbClr val="704600"/>
                </a:solidFill>
                <a:latin typeface="Montserrat"/>
                <a:ea typeface="Montserrat"/>
                <a:cs typeface="Montserrat"/>
                <a:sym typeface="Montserrat"/>
              </a:rPr>
              <a:t> magna </a:t>
            </a:r>
            <a:r>
              <a:rPr lang="en-US" sz="2200" dirty="0" err="1">
                <a:solidFill>
                  <a:srgbClr val="704600"/>
                </a:solidFill>
                <a:latin typeface="Montserrat"/>
                <a:ea typeface="Montserrat"/>
                <a:cs typeface="Montserrat"/>
                <a:sym typeface="Montserrat"/>
              </a:rPr>
              <a:t>aliqua</a:t>
            </a:r>
            <a:r>
              <a:rPr lang="en-US" sz="2200" dirty="0">
                <a:solidFill>
                  <a:srgbClr val="704600"/>
                </a:solidFill>
                <a:latin typeface="Montserrat"/>
                <a:ea typeface="Montserrat"/>
                <a:cs typeface="Montserrat"/>
                <a:sym typeface="Montserrat"/>
              </a:rPr>
              <a:t>. </a:t>
            </a:r>
          </a:p>
        </p:txBody>
      </p:sp>
      <p:sp>
        <p:nvSpPr>
          <p:cNvPr id="36" name="TextBox 53">
            <a:extLst>
              <a:ext uri="{FF2B5EF4-FFF2-40B4-BE49-F238E27FC236}">
                <a16:creationId xmlns:a16="http://schemas.microsoft.com/office/drawing/2014/main" xmlns="" id="{B3DA0753-980B-44FD-2242-55CF72ABFC86}"/>
              </a:ext>
            </a:extLst>
          </p:cNvPr>
          <p:cNvSpPr txBox="1"/>
          <p:nvPr/>
        </p:nvSpPr>
        <p:spPr>
          <a:xfrm>
            <a:off x="14269223" y="15443281"/>
            <a:ext cx="2924111" cy="372745"/>
          </a:xfrm>
          <a:prstGeom prst="rect">
            <a:avLst/>
          </a:prstGeom>
        </p:spPr>
        <p:txBody>
          <a:bodyPr lIns="0" tIns="0" rIns="0" bIns="0" rtlCol="0" anchor="t">
            <a:spAutoFit/>
          </a:bodyPr>
          <a:lstStyle/>
          <a:p>
            <a:pPr algn="l">
              <a:lnSpc>
                <a:spcPts val="3079"/>
              </a:lnSpc>
            </a:pPr>
            <a:r>
              <a:rPr lang="en-US" sz="2199" b="1" dirty="0">
                <a:solidFill>
                  <a:srgbClr val="704600"/>
                </a:solidFill>
                <a:latin typeface="Montserrat Semi-Bold"/>
                <a:ea typeface="Montserrat Semi-Bold"/>
                <a:cs typeface="Montserrat Semi-Bold"/>
                <a:sym typeface="Montserrat Semi-Bold"/>
              </a:rPr>
              <a:t>Add the chart title</a:t>
            </a:r>
          </a:p>
        </p:txBody>
      </p:sp>
      <p:sp>
        <p:nvSpPr>
          <p:cNvPr id="37" name="TextBox 54">
            <a:extLst>
              <a:ext uri="{FF2B5EF4-FFF2-40B4-BE49-F238E27FC236}">
                <a16:creationId xmlns:a16="http://schemas.microsoft.com/office/drawing/2014/main" xmlns="" id="{0C4695A5-DBAF-636F-5B8D-88F96F2D7F6F}"/>
              </a:ext>
            </a:extLst>
          </p:cNvPr>
          <p:cNvSpPr txBox="1"/>
          <p:nvPr/>
        </p:nvSpPr>
        <p:spPr>
          <a:xfrm>
            <a:off x="14269223" y="15895445"/>
            <a:ext cx="3788581" cy="2325370"/>
          </a:xfrm>
          <a:prstGeom prst="rect">
            <a:avLst/>
          </a:prstGeom>
        </p:spPr>
        <p:txBody>
          <a:bodyPr lIns="0" tIns="0" rIns="0" bIns="0" rtlCol="0" anchor="t">
            <a:spAutoFit/>
          </a:bodyPr>
          <a:lstStyle/>
          <a:p>
            <a:pPr algn="l">
              <a:lnSpc>
                <a:spcPts val="3080"/>
              </a:lnSpc>
              <a:spcBef>
                <a:spcPct val="0"/>
              </a:spcBef>
            </a:pPr>
            <a:r>
              <a:rPr lang="en-US" sz="2200" dirty="0">
                <a:solidFill>
                  <a:srgbClr val="704600"/>
                </a:solidFill>
                <a:latin typeface="Montserrat"/>
                <a:ea typeface="Montserrat"/>
                <a:cs typeface="Montserrat"/>
                <a:sym typeface="Montserrat"/>
              </a:rPr>
              <a:t>Lorem ipsum dolor sit </a:t>
            </a:r>
            <a:r>
              <a:rPr lang="en-US" sz="2200" dirty="0" err="1">
                <a:solidFill>
                  <a:srgbClr val="704600"/>
                </a:solidFill>
                <a:latin typeface="Montserrat"/>
                <a:ea typeface="Montserrat"/>
                <a:cs typeface="Montserrat"/>
                <a:sym typeface="Montserrat"/>
              </a:rPr>
              <a:t>amet</a:t>
            </a:r>
            <a:r>
              <a:rPr lang="en-US" sz="2200" dirty="0">
                <a:solidFill>
                  <a:srgbClr val="704600"/>
                </a:solidFill>
                <a:latin typeface="Montserrat"/>
                <a:ea typeface="Montserrat"/>
                <a:cs typeface="Montserrat"/>
                <a:sym typeface="Montserrat"/>
              </a:rPr>
              <a:t>, </a:t>
            </a:r>
            <a:r>
              <a:rPr lang="en-US" sz="2200" dirty="0" err="1">
                <a:solidFill>
                  <a:srgbClr val="704600"/>
                </a:solidFill>
                <a:latin typeface="Montserrat"/>
                <a:ea typeface="Montserrat"/>
                <a:cs typeface="Montserrat"/>
                <a:sym typeface="Montserrat"/>
              </a:rPr>
              <a:t>consectetur</a:t>
            </a:r>
            <a:r>
              <a:rPr lang="en-US" sz="2200" dirty="0">
                <a:solidFill>
                  <a:srgbClr val="704600"/>
                </a:solidFill>
                <a:latin typeface="Montserrat"/>
                <a:ea typeface="Montserrat"/>
                <a:cs typeface="Montserrat"/>
                <a:sym typeface="Montserrat"/>
              </a:rPr>
              <a:t> </a:t>
            </a:r>
            <a:r>
              <a:rPr lang="en-US" sz="2200" dirty="0" err="1">
                <a:solidFill>
                  <a:srgbClr val="704600"/>
                </a:solidFill>
                <a:latin typeface="Montserrat"/>
                <a:ea typeface="Montserrat"/>
                <a:cs typeface="Montserrat"/>
                <a:sym typeface="Montserrat"/>
              </a:rPr>
              <a:t>adipiscing</a:t>
            </a:r>
            <a:r>
              <a:rPr lang="en-US" sz="2200" dirty="0">
                <a:solidFill>
                  <a:srgbClr val="704600"/>
                </a:solidFill>
                <a:latin typeface="Montserrat"/>
                <a:ea typeface="Montserrat"/>
                <a:cs typeface="Montserrat"/>
                <a:sym typeface="Montserrat"/>
              </a:rPr>
              <a:t> </a:t>
            </a:r>
            <a:r>
              <a:rPr lang="en-US" sz="2200" dirty="0" err="1">
                <a:solidFill>
                  <a:srgbClr val="704600"/>
                </a:solidFill>
                <a:latin typeface="Montserrat"/>
                <a:ea typeface="Montserrat"/>
                <a:cs typeface="Montserrat"/>
                <a:sym typeface="Montserrat"/>
              </a:rPr>
              <a:t>elit</a:t>
            </a:r>
            <a:r>
              <a:rPr lang="en-US" sz="2200" dirty="0">
                <a:solidFill>
                  <a:srgbClr val="704600"/>
                </a:solidFill>
                <a:latin typeface="Montserrat"/>
                <a:ea typeface="Montserrat"/>
                <a:cs typeface="Montserrat"/>
                <a:sym typeface="Montserrat"/>
              </a:rPr>
              <a:t>, </a:t>
            </a:r>
            <a:r>
              <a:rPr lang="en-US" sz="2200" dirty="0" err="1">
                <a:solidFill>
                  <a:srgbClr val="704600"/>
                </a:solidFill>
                <a:latin typeface="Montserrat"/>
                <a:ea typeface="Montserrat"/>
                <a:cs typeface="Montserrat"/>
                <a:sym typeface="Montserrat"/>
              </a:rPr>
              <a:t>sed</a:t>
            </a:r>
            <a:r>
              <a:rPr lang="en-US" sz="2200" dirty="0">
                <a:solidFill>
                  <a:srgbClr val="704600"/>
                </a:solidFill>
                <a:latin typeface="Montserrat"/>
                <a:ea typeface="Montserrat"/>
                <a:cs typeface="Montserrat"/>
                <a:sym typeface="Montserrat"/>
              </a:rPr>
              <a:t> do </a:t>
            </a:r>
            <a:r>
              <a:rPr lang="en-US" sz="2200" dirty="0" err="1">
                <a:solidFill>
                  <a:srgbClr val="704600"/>
                </a:solidFill>
                <a:latin typeface="Montserrat"/>
                <a:ea typeface="Montserrat"/>
                <a:cs typeface="Montserrat"/>
                <a:sym typeface="Montserrat"/>
              </a:rPr>
              <a:t>eiusmod</a:t>
            </a:r>
            <a:r>
              <a:rPr lang="en-US" sz="2200" dirty="0">
                <a:solidFill>
                  <a:srgbClr val="704600"/>
                </a:solidFill>
                <a:latin typeface="Montserrat"/>
                <a:ea typeface="Montserrat"/>
                <a:cs typeface="Montserrat"/>
                <a:sym typeface="Montserrat"/>
              </a:rPr>
              <a:t> </a:t>
            </a:r>
            <a:r>
              <a:rPr lang="en-US" sz="2200" dirty="0" err="1">
                <a:solidFill>
                  <a:srgbClr val="704600"/>
                </a:solidFill>
                <a:latin typeface="Montserrat"/>
                <a:ea typeface="Montserrat"/>
                <a:cs typeface="Montserrat"/>
                <a:sym typeface="Montserrat"/>
              </a:rPr>
              <a:t>tempor</a:t>
            </a:r>
            <a:r>
              <a:rPr lang="en-US" sz="2200" dirty="0">
                <a:solidFill>
                  <a:srgbClr val="704600"/>
                </a:solidFill>
                <a:latin typeface="Montserrat"/>
                <a:ea typeface="Montserrat"/>
                <a:cs typeface="Montserrat"/>
                <a:sym typeface="Montserrat"/>
              </a:rPr>
              <a:t> </a:t>
            </a:r>
            <a:r>
              <a:rPr lang="en-US" sz="2200" dirty="0" err="1">
                <a:solidFill>
                  <a:srgbClr val="704600"/>
                </a:solidFill>
                <a:latin typeface="Montserrat"/>
                <a:ea typeface="Montserrat"/>
                <a:cs typeface="Montserrat"/>
                <a:sym typeface="Montserrat"/>
              </a:rPr>
              <a:t>incididunt</a:t>
            </a:r>
            <a:r>
              <a:rPr lang="en-US" sz="2200" dirty="0">
                <a:solidFill>
                  <a:srgbClr val="704600"/>
                </a:solidFill>
                <a:latin typeface="Montserrat"/>
                <a:ea typeface="Montserrat"/>
                <a:cs typeface="Montserrat"/>
                <a:sym typeface="Montserrat"/>
              </a:rPr>
              <a:t> </a:t>
            </a:r>
            <a:r>
              <a:rPr lang="en-US" sz="2200" dirty="0" err="1">
                <a:solidFill>
                  <a:srgbClr val="704600"/>
                </a:solidFill>
                <a:latin typeface="Montserrat"/>
                <a:ea typeface="Montserrat"/>
                <a:cs typeface="Montserrat"/>
                <a:sym typeface="Montserrat"/>
              </a:rPr>
              <a:t>ut</a:t>
            </a:r>
            <a:r>
              <a:rPr lang="en-US" sz="2200" dirty="0">
                <a:solidFill>
                  <a:srgbClr val="704600"/>
                </a:solidFill>
                <a:latin typeface="Montserrat"/>
                <a:ea typeface="Montserrat"/>
                <a:cs typeface="Montserrat"/>
                <a:sym typeface="Montserrat"/>
              </a:rPr>
              <a:t> </a:t>
            </a:r>
            <a:r>
              <a:rPr lang="en-US" sz="2200" dirty="0" err="1">
                <a:solidFill>
                  <a:srgbClr val="704600"/>
                </a:solidFill>
                <a:latin typeface="Montserrat"/>
                <a:ea typeface="Montserrat"/>
                <a:cs typeface="Montserrat"/>
                <a:sym typeface="Montserrat"/>
              </a:rPr>
              <a:t>labore</a:t>
            </a:r>
            <a:r>
              <a:rPr lang="en-US" sz="2200" dirty="0">
                <a:solidFill>
                  <a:srgbClr val="704600"/>
                </a:solidFill>
                <a:latin typeface="Montserrat"/>
                <a:ea typeface="Montserrat"/>
                <a:cs typeface="Montserrat"/>
                <a:sym typeface="Montserrat"/>
              </a:rPr>
              <a:t> et </a:t>
            </a:r>
            <a:r>
              <a:rPr lang="en-US" sz="2200" dirty="0" err="1">
                <a:solidFill>
                  <a:srgbClr val="704600"/>
                </a:solidFill>
                <a:latin typeface="Montserrat"/>
                <a:ea typeface="Montserrat"/>
                <a:cs typeface="Montserrat"/>
                <a:sym typeface="Montserrat"/>
              </a:rPr>
              <a:t>dolore</a:t>
            </a:r>
            <a:r>
              <a:rPr lang="en-US" sz="2200" dirty="0">
                <a:solidFill>
                  <a:srgbClr val="704600"/>
                </a:solidFill>
                <a:latin typeface="Montserrat"/>
                <a:ea typeface="Montserrat"/>
                <a:cs typeface="Montserrat"/>
                <a:sym typeface="Montserrat"/>
              </a:rPr>
              <a:t> magna </a:t>
            </a:r>
            <a:r>
              <a:rPr lang="en-US" sz="2200" dirty="0" err="1">
                <a:solidFill>
                  <a:srgbClr val="704600"/>
                </a:solidFill>
                <a:latin typeface="Montserrat"/>
                <a:ea typeface="Montserrat"/>
                <a:cs typeface="Montserrat"/>
                <a:sym typeface="Montserrat"/>
              </a:rPr>
              <a:t>aliqua</a:t>
            </a:r>
            <a:r>
              <a:rPr lang="en-US" sz="2200" dirty="0">
                <a:solidFill>
                  <a:srgbClr val="704600"/>
                </a:solidFill>
                <a:latin typeface="Montserrat"/>
                <a:ea typeface="Montserrat"/>
                <a:cs typeface="Montserrat"/>
                <a:sym typeface="Montserrat"/>
              </a:rPr>
              <a:t>. </a:t>
            </a:r>
          </a:p>
        </p:txBody>
      </p:sp>
    </p:spTree>
    <p:extLst>
      <p:ext uri="{BB962C8B-B14F-4D97-AF65-F5344CB8AC3E}">
        <p14:creationId xmlns:p14="http://schemas.microsoft.com/office/powerpoint/2010/main" val="265697617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53</TotalTime>
  <Words>479</Words>
  <Application>Microsoft Office PowerPoint</Application>
  <PresentationFormat>Personalizar</PresentationFormat>
  <Paragraphs>36</Paragraphs>
  <Slides>1</Slides>
  <Notes>0</Notes>
  <HiddenSlides>0</HiddenSlides>
  <MMClips>0</MMClips>
  <ScaleCrop>false</ScaleCrop>
  <HeadingPairs>
    <vt:vector size="6" baseType="variant">
      <vt:variant>
        <vt:lpstr>Fontes usadas</vt:lpstr>
      </vt:variant>
      <vt:variant>
        <vt:i4>7</vt:i4>
      </vt:variant>
      <vt:variant>
        <vt:lpstr>Tema</vt:lpstr>
      </vt:variant>
      <vt:variant>
        <vt:i4>1</vt:i4>
      </vt:variant>
      <vt:variant>
        <vt:lpstr>Títulos de slides</vt:lpstr>
      </vt:variant>
      <vt:variant>
        <vt:i4>1</vt:i4>
      </vt:variant>
    </vt:vector>
  </HeadingPairs>
  <TitlesOfParts>
    <vt:vector size="9" baseType="lpstr">
      <vt:lpstr>Aptos</vt:lpstr>
      <vt:lpstr>Montserrat Ultra-Bold</vt:lpstr>
      <vt:lpstr>Calibri</vt:lpstr>
      <vt:lpstr>Montserrat Bold</vt:lpstr>
      <vt:lpstr>Montserrat</vt:lpstr>
      <vt:lpstr>Montserrat Semi-Bold</vt:lpstr>
      <vt:lpstr>Arial</vt:lpstr>
      <vt:lpstr>Office Theme</vt:lpstr>
      <vt:lpstr>Apresentação do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Modelo de Pôster LAC Soil Carbon (2160 x 3840 px)</dc:title>
  <dc:creator>Ryan Rodrigues da Silva</dc:creator>
  <cp:lastModifiedBy>Ryan Rodrigues da Silva</cp:lastModifiedBy>
  <cp:revision>6</cp:revision>
  <dcterms:created xsi:type="dcterms:W3CDTF">2006-08-16T00:00:00Z</dcterms:created>
  <dcterms:modified xsi:type="dcterms:W3CDTF">2025-04-22T21:43:11Z</dcterms:modified>
  <dc:identifier>DAGj9AcjHK4</dc:identifier>
</cp:coreProperties>
</file>